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6"/>
  </p:notesMasterIdLst>
  <p:handoutMasterIdLst>
    <p:handoutMasterId r:id="rId17"/>
  </p:handoutMasterIdLst>
  <p:sldIdLst>
    <p:sldId id="747" r:id="rId2"/>
    <p:sldId id="763" r:id="rId3"/>
    <p:sldId id="783" r:id="rId4"/>
    <p:sldId id="769" r:id="rId5"/>
    <p:sldId id="451" r:id="rId6"/>
    <p:sldId id="463" r:id="rId7"/>
    <p:sldId id="758" r:id="rId8"/>
    <p:sldId id="759" r:id="rId9"/>
    <p:sldId id="760" r:id="rId10"/>
    <p:sldId id="761" r:id="rId11"/>
    <p:sldId id="762" r:id="rId12"/>
    <p:sldId id="3421" r:id="rId13"/>
    <p:sldId id="766" r:id="rId14"/>
    <p:sldId id="768" r:id="rId15"/>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8922"/>
    <a:srgbClr val="88B04B"/>
    <a:srgbClr val="784013"/>
    <a:srgbClr val="964F4C"/>
    <a:srgbClr val="DECDBE"/>
    <a:srgbClr val="9B1B30"/>
    <a:srgbClr val="53B0AE"/>
    <a:srgbClr val="9C9A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Střední styl 2 – zvýraznění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řední sty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Bez stylu, bez mřížky">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Střední styl 1 – zvýraznění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12C8C85-51F0-491E-9774-3900AFEF0FD7}" styleName="Světlý styl 2 – zvýraznění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304"/>
    <p:restoredTop sz="95588"/>
  </p:normalViewPr>
  <p:slideViewPr>
    <p:cSldViewPr snapToGrid="0" snapToObjects="1">
      <p:cViewPr varScale="1">
        <p:scale>
          <a:sx n="86" d="100"/>
          <a:sy n="86" d="100"/>
        </p:scale>
        <p:origin x="456"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a:extLst>
              <a:ext uri="{FF2B5EF4-FFF2-40B4-BE49-F238E27FC236}">
                <a16:creationId xmlns:a16="http://schemas.microsoft.com/office/drawing/2014/main" id="{392F74DA-683C-2D41-8A05-23E3D9C707D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Zástupný symbol pro datum 2">
            <a:extLst>
              <a:ext uri="{FF2B5EF4-FFF2-40B4-BE49-F238E27FC236}">
                <a16:creationId xmlns:a16="http://schemas.microsoft.com/office/drawing/2014/main" id="{AD06C6F4-E82F-8F40-ACCD-12B6338089F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A925B50-9145-E24E-87F3-568168404B78}" type="datetimeFigureOut">
              <a:rPr lang="cs-CZ" smtClean="0"/>
              <a:t>3.7.2020</a:t>
            </a:fld>
            <a:endParaRPr/>
          </a:p>
        </p:txBody>
      </p:sp>
      <p:sp>
        <p:nvSpPr>
          <p:cNvPr id="4" name="Zástupný symbol pro zápatí 3">
            <a:extLst>
              <a:ext uri="{FF2B5EF4-FFF2-40B4-BE49-F238E27FC236}">
                <a16:creationId xmlns:a16="http://schemas.microsoft.com/office/drawing/2014/main" id="{BA4AF8B2-BF98-4047-8B95-D52789F1E93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Zástupný symbol pro číslo snímku 4">
            <a:extLst>
              <a:ext uri="{FF2B5EF4-FFF2-40B4-BE49-F238E27FC236}">
                <a16:creationId xmlns:a16="http://schemas.microsoft.com/office/drawing/2014/main" id="{0C3D2293-35D9-2446-9F5C-B737183EAE6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39D44C0-81FA-3A4A-89DA-18A09B20E364}" type="slidenum">
              <a:rPr lang="cs-CZ" smtClean="0"/>
              <a:t>‹#›</a:t>
            </a:fld>
            <a:endParaRPr/>
          </a:p>
        </p:txBody>
      </p:sp>
    </p:spTree>
    <p:extLst>
      <p:ext uri="{BB962C8B-B14F-4D97-AF65-F5344CB8AC3E}">
        <p14:creationId xmlns:p14="http://schemas.microsoft.com/office/powerpoint/2010/main" val="63602280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8277AD-1CDB-944A-8327-1CEC0B55F733}" type="datetimeFigureOut">
              <a:rPr lang="cs-CZ" smtClean="0"/>
              <a:t>3.7.2020</a:t>
            </a:fld>
            <a:endParaRPr/>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A956A0-E7AE-7345-924B-0C7614189C2B}" type="slidenum">
              <a:rPr lang="cs-CZ" smtClean="0"/>
              <a:t>‹#›</a:t>
            </a:fld>
            <a:endParaRPr/>
          </a:p>
        </p:txBody>
      </p:sp>
    </p:spTree>
    <p:extLst>
      <p:ext uri="{BB962C8B-B14F-4D97-AF65-F5344CB8AC3E}">
        <p14:creationId xmlns:p14="http://schemas.microsoft.com/office/powerpoint/2010/main" val="139274813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dirty="0"/>
          </a:p>
        </p:txBody>
      </p:sp>
      <p:sp>
        <p:nvSpPr>
          <p:cNvPr id="4" name="Zástupný symbol pro číslo snímku 3"/>
          <p:cNvSpPr>
            <a:spLocks noGrp="1"/>
          </p:cNvSpPr>
          <p:nvPr>
            <p:ph type="sldNum" sz="quarter" idx="5"/>
          </p:nvPr>
        </p:nvSpPr>
        <p:spPr/>
        <p:txBody>
          <a:bodyPr/>
          <a:lstStyle/>
          <a:p>
            <a:fld id="{F65BE3E1-5C68-4F2A-B01E-C4A611188013}" type="slidenum">
              <a:rPr lang="cs-CZ" smtClean="0"/>
              <a:t>2</a:t>
            </a:fld>
            <a:endParaRPr lang="cs-CZ"/>
          </a:p>
        </p:txBody>
      </p:sp>
    </p:spTree>
    <p:extLst>
      <p:ext uri="{BB962C8B-B14F-4D97-AF65-F5344CB8AC3E}">
        <p14:creationId xmlns:p14="http://schemas.microsoft.com/office/powerpoint/2010/main" val="737418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dirty="0"/>
          </a:p>
        </p:txBody>
      </p:sp>
      <p:sp>
        <p:nvSpPr>
          <p:cNvPr id="4" name="Zástupný symbol pro číslo snímku 3"/>
          <p:cNvSpPr>
            <a:spLocks noGrp="1"/>
          </p:cNvSpPr>
          <p:nvPr>
            <p:ph type="sldNum" sz="quarter" idx="5"/>
          </p:nvPr>
        </p:nvSpPr>
        <p:spPr/>
        <p:txBody>
          <a:bodyPr/>
          <a:lstStyle/>
          <a:p>
            <a:fld id="{F65BE3E1-5C68-4F2A-B01E-C4A611188013}" type="slidenum">
              <a:rPr lang="cs-CZ" smtClean="0"/>
              <a:t>4</a:t>
            </a:fld>
            <a:endParaRPr lang="cs-CZ"/>
          </a:p>
        </p:txBody>
      </p:sp>
    </p:spTree>
    <p:extLst>
      <p:ext uri="{BB962C8B-B14F-4D97-AF65-F5344CB8AC3E}">
        <p14:creationId xmlns:p14="http://schemas.microsoft.com/office/powerpoint/2010/main" val="943453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dirty="0"/>
          </a:p>
        </p:txBody>
      </p:sp>
      <p:sp>
        <p:nvSpPr>
          <p:cNvPr id="4" name="Zástupný symbol pro číslo snímku 3"/>
          <p:cNvSpPr>
            <a:spLocks noGrp="1"/>
          </p:cNvSpPr>
          <p:nvPr>
            <p:ph type="sldNum" sz="quarter" idx="5"/>
          </p:nvPr>
        </p:nvSpPr>
        <p:spPr/>
        <p:txBody>
          <a:bodyPr/>
          <a:lstStyle/>
          <a:p>
            <a:fld id="{F65BE3E1-5C68-4F2A-B01E-C4A611188013}" type="slidenum">
              <a:rPr lang="cs-CZ" smtClean="0"/>
              <a:t>5</a:t>
            </a:fld>
            <a:endParaRPr lang="cs-CZ"/>
          </a:p>
        </p:txBody>
      </p:sp>
    </p:spTree>
    <p:extLst>
      <p:ext uri="{BB962C8B-B14F-4D97-AF65-F5344CB8AC3E}">
        <p14:creationId xmlns:p14="http://schemas.microsoft.com/office/powerpoint/2010/main" val="3403762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tady by to chtělo pak udělat </a:t>
            </a:r>
            <a:r>
              <a:rPr lang="cs-CZ" dirty="0" err="1"/>
              <a:t>cool</a:t>
            </a:r>
            <a:r>
              <a:rPr lang="cs-CZ" dirty="0"/>
              <a:t> akční karty</a:t>
            </a:r>
            <a:endParaRPr dirty="0"/>
          </a:p>
        </p:txBody>
      </p:sp>
      <p:sp>
        <p:nvSpPr>
          <p:cNvPr id="4" name="Zástupný symbol pro číslo snímku 3"/>
          <p:cNvSpPr>
            <a:spLocks noGrp="1"/>
          </p:cNvSpPr>
          <p:nvPr>
            <p:ph type="sldNum" sz="quarter" idx="5"/>
          </p:nvPr>
        </p:nvSpPr>
        <p:spPr/>
        <p:txBody>
          <a:bodyPr/>
          <a:lstStyle/>
          <a:p>
            <a:fld id="{F65BE3E1-5C68-4F2A-B01E-C4A611188013}" type="slidenum">
              <a:rPr lang="cs-CZ" smtClean="0"/>
              <a:t>13</a:t>
            </a:fld>
            <a:endParaRPr lang="cs-CZ"/>
          </a:p>
        </p:txBody>
      </p:sp>
    </p:spTree>
    <p:extLst>
      <p:ext uri="{BB962C8B-B14F-4D97-AF65-F5344CB8AC3E}">
        <p14:creationId xmlns:p14="http://schemas.microsoft.com/office/powerpoint/2010/main" val="553872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0DF65F-A673-CA48-B552-ACC3BA4C0522}"/>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endParaRPr/>
          </a:p>
        </p:txBody>
      </p:sp>
      <p:sp>
        <p:nvSpPr>
          <p:cNvPr id="3" name="Podnadpis 2">
            <a:extLst>
              <a:ext uri="{FF2B5EF4-FFF2-40B4-BE49-F238E27FC236}">
                <a16:creationId xmlns:a16="http://schemas.microsoft.com/office/drawing/2014/main" id="{28E033D1-3A52-C643-B8E3-2FEEC43F1B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a:p>
        </p:txBody>
      </p:sp>
      <p:sp>
        <p:nvSpPr>
          <p:cNvPr id="4" name="Zástupný symbol pro datum 3">
            <a:extLst>
              <a:ext uri="{FF2B5EF4-FFF2-40B4-BE49-F238E27FC236}">
                <a16:creationId xmlns:a16="http://schemas.microsoft.com/office/drawing/2014/main" id="{94A6517C-31A0-0348-AF8B-46EBEF25C3B7}"/>
              </a:ext>
            </a:extLst>
          </p:cNvPr>
          <p:cNvSpPr>
            <a:spLocks noGrp="1"/>
          </p:cNvSpPr>
          <p:nvPr>
            <p:ph type="dt" sz="half" idx="10"/>
          </p:nvPr>
        </p:nvSpPr>
        <p:spPr/>
        <p:txBody>
          <a:bodyPr/>
          <a:lstStyle/>
          <a:p>
            <a:fld id="{A087854F-A95A-BC40-91A7-12287553C323}" type="datetime1">
              <a:rPr lang="cs-CZ" smtClean="0"/>
              <a:t>3.7.2020</a:t>
            </a:fld>
            <a:endParaRPr lang="cs-CZ"/>
          </a:p>
        </p:txBody>
      </p:sp>
      <p:sp>
        <p:nvSpPr>
          <p:cNvPr id="5" name="Zástupný symbol pro zápatí 4">
            <a:extLst>
              <a:ext uri="{FF2B5EF4-FFF2-40B4-BE49-F238E27FC236}">
                <a16:creationId xmlns:a16="http://schemas.microsoft.com/office/drawing/2014/main" id="{EE8BB6BD-8CD6-E64A-8EF3-CA4273974DB1}"/>
              </a:ext>
            </a:extLst>
          </p:cNvPr>
          <p:cNvSpPr>
            <a:spLocks noGrp="1"/>
          </p:cNvSpPr>
          <p:nvPr>
            <p:ph type="ftr" sz="quarter" idx="11"/>
          </p:nvPr>
        </p:nvSpPr>
        <p:spPr/>
        <p:txBody>
          <a:bodyPr/>
          <a:lstStyle/>
          <a:p>
            <a:r>
              <a:rPr lang="cs-CZ"/>
              <a:t>strana</a:t>
            </a:r>
          </a:p>
        </p:txBody>
      </p:sp>
      <p:sp>
        <p:nvSpPr>
          <p:cNvPr id="6" name="Zástupný symbol pro číslo snímku 5">
            <a:extLst>
              <a:ext uri="{FF2B5EF4-FFF2-40B4-BE49-F238E27FC236}">
                <a16:creationId xmlns:a16="http://schemas.microsoft.com/office/drawing/2014/main" id="{771FA38C-C1FC-9E47-AE97-9444FED83539}"/>
              </a:ext>
            </a:extLst>
          </p:cNvPr>
          <p:cNvSpPr>
            <a:spLocks noGrp="1"/>
          </p:cNvSpPr>
          <p:nvPr>
            <p:ph type="sldNum" sz="quarter" idx="12"/>
          </p:nvPr>
        </p:nvSpPr>
        <p:spPr/>
        <p:txBody>
          <a:bodyPr/>
          <a:lstStyle/>
          <a:p>
            <a:fld id="{7F3A1C11-3275-2F49-8982-63B8B988770C}" type="slidenum">
              <a:rPr lang="cs-CZ" smtClean="0"/>
              <a:t>‹#›</a:t>
            </a:fld>
            <a:endParaRPr lang="cs-CZ"/>
          </a:p>
        </p:txBody>
      </p:sp>
    </p:spTree>
    <p:extLst>
      <p:ext uri="{BB962C8B-B14F-4D97-AF65-F5344CB8AC3E}">
        <p14:creationId xmlns:p14="http://schemas.microsoft.com/office/powerpoint/2010/main" val="1066179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D144EA4-7431-184A-8555-949673FB3F26}"/>
              </a:ext>
            </a:extLst>
          </p:cNvPr>
          <p:cNvSpPr>
            <a:spLocks noGrp="1"/>
          </p:cNvSpPr>
          <p:nvPr>
            <p:ph type="title"/>
          </p:nvPr>
        </p:nvSpPr>
        <p:spPr/>
        <p:txBody>
          <a:bodyPr/>
          <a:lstStyle/>
          <a:p>
            <a:r>
              <a:rPr lang="cs-CZ"/>
              <a:t>Kliknutím lze upravit styl.</a:t>
            </a:r>
            <a:endParaRPr/>
          </a:p>
        </p:txBody>
      </p:sp>
      <p:sp>
        <p:nvSpPr>
          <p:cNvPr id="3" name="Zástupný symbol pro svislý text 2">
            <a:extLst>
              <a:ext uri="{FF2B5EF4-FFF2-40B4-BE49-F238E27FC236}">
                <a16:creationId xmlns:a16="http://schemas.microsoft.com/office/drawing/2014/main" id="{D1B3A9B8-55C3-B64E-BC40-703B4584A6ED}"/>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a:p>
        </p:txBody>
      </p:sp>
      <p:sp>
        <p:nvSpPr>
          <p:cNvPr id="4" name="Zástupný symbol pro datum 3">
            <a:extLst>
              <a:ext uri="{FF2B5EF4-FFF2-40B4-BE49-F238E27FC236}">
                <a16:creationId xmlns:a16="http://schemas.microsoft.com/office/drawing/2014/main" id="{F554B3AE-B1BA-BF4C-AE02-F7CB898455C9}"/>
              </a:ext>
            </a:extLst>
          </p:cNvPr>
          <p:cNvSpPr>
            <a:spLocks noGrp="1"/>
          </p:cNvSpPr>
          <p:nvPr>
            <p:ph type="dt" sz="half" idx="10"/>
          </p:nvPr>
        </p:nvSpPr>
        <p:spPr/>
        <p:txBody>
          <a:bodyPr/>
          <a:lstStyle/>
          <a:p>
            <a:fld id="{3201CC2F-5F31-B74A-950C-82C446B9EECE}" type="datetime1">
              <a:rPr lang="cs-CZ" smtClean="0"/>
              <a:t>3.7.2020</a:t>
            </a:fld>
            <a:endParaRPr lang="cs-CZ"/>
          </a:p>
        </p:txBody>
      </p:sp>
      <p:sp>
        <p:nvSpPr>
          <p:cNvPr id="5" name="Zástupný symbol pro zápatí 4">
            <a:extLst>
              <a:ext uri="{FF2B5EF4-FFF2-40B4-BE49-F238E27FC236}">
                <a16:creationId xmlns:a16="http://schemas.microsoft.com/office/drawing/2014/main" id="{7BE1828A-360C-D248-B30E-A281090D8930}"/>
              </a:ext>
            </a:extLst>
          </p:cNvPr>
          <p:cNvSpPr>
            <a:spLocks noGrp="1"/>
          </p:cNvSpPr>
          <p:nvPr>
            <p:ph type="ftr" sz="quarter" idx="11"/>
          </p:nvPr>
        </p:nvSpPr>
        <p:spPr/>
        <p:txBody>
          <a:bodyPr/>
          <a:lstStyle/>
          <a:p>
            <a:r>
              <a:rPr lang="cs-CZ"/>
              <a:t>strana</a:t>
            </a:r>
          </a:p>
        </p:txBody>
      </p:sp>
      <p:sp>
        <p:nvSpPr>
          <p:cNvPr id="6" name="Zástupný symbol pro číslo snímku 5">
            <a:extLst>
              <a:ext uri="{FF2B5EF4-FFF2-40B4-BE49-F238E27FC236}">
                <a16:creationId xmlns:a16="http://schemas.microsoft.com/office/drawing/2014/main" id="{E37A6711-75B8-4640-8B3C-2776B907E36A}"/>
              </a:ext>
            </a:extLst>
          </p:cNvPr>
          <p:cNvSpPr>
            <a:spLocks noGrp="1"/>
          </p:cNvSpPr>
          <p:nvPr>
            <p:ph type="sldNum" sz="quarter" idx="12"/>
          </p:nvPr>
        </p:nvSpPr>
        <p:spPr/>
        <p:txBody>
          <a:bodyPr/>
          <a:lstStyle/>
          <a:p>
            <a:fld id="{7F3A1C11-3275-2F49-8982-63B8B988770C}" type="slidenum">
              <a:rPr lang="cs-CZ" smtClean="0"/>
              <a:t>‹#›</a:t>
            </a:fld>
            <a:endParaRPr lang="cs-CZ"/>
          </a:p>
        </p:txBody>
      </p:sp>
    </p:spTree>
    <p:extLst>
      <p:ext uri="{BB962C8B-B14F-4D97-AF65-F5344CB8AC3E}">
        <p14:creationId xmlns:p14="http://schemas.microsoft.com/office/powerpoint/2010/main" val="20203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792C604A-EE28-F14F-9E02-BC0FB7ADA31F}"/>
              </a:ext>
            </a:extLst>
          </p:cNvPr>
          <p:cNvSpPr>
            <a:spLocks noGrp="1"/>
          </p:cNvSpPr>
          <p:nvPr>
            <p:ph type="title" orient="vert"/>
          </p:nvPr>
        </p:nvSpPr>
        <p:spPr>
          <a:xfrm>
            <a:off x="8724900" y="365125"/>
            <a:ext cx="2628900" cy="5811838"/>
          </a:xfrm>
        </p:spPr>
        <p:txBody>
          <a:bodyPr vert="eaVert"/>
          <a:lstStyle/>
          <a:p>
            <a:r>
              <a:rPr lang="cs-CZ"/>
              <a:t>Kliknutím lze upravit styl.</a:t>
            </a:r>
            <a:endParaRPr/>
          </a:p>
        </p:txBody>
      </p:sp>
      <p:sp>
        <p:nvSpPr>
          <p:cNvPr id="3" name="Zástupný symbol pro svislý text 2">
            <a:extLst>
              <a:ext uri="{FF2B5EF4-FFF2-40B4-BE49-F238E27FC236}">
                <a16:creationId xmlns:a16="http://schemas.microsoft.com/office/drawing/2014/main" id="{8B2CD1F6-0B68-2243-8D6B-A35A2BE51E5A}"/>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a:p>
        </p:txBody>
      </p:sp>
      <p:sp>
        <p:nvSpPr>
          <p:cNvPr id="4" name="Zástupný symbol pro datum 3">
            <a:extLst>
              <a:ext uri="{FF2B5EF4-FFF2-40B4-BE49-F238E27FC236}">
                <a16:creationId xmlns:a16="http://schemas.microsoft.com/office/drawing/2014/main" id="{AAF2DBA5-EFCF-9B43-A1C8-8EE63B6D3CF4}"/>
              </a:ext>
            </a:extLst>
          </p:cNvPr>
          <p:cNvSpPr>
            <a:spLocks noGrp="1"/>
          </p:cNvSpPr>
          <p:nvPr>
            <p:ph type="dt" sz="half" idx="10"/>
          </p:nvPr>
        </p:nvSpPr>
        <p:spPr/>
        <p:txBody>
          <a:bodyPr/>
          <a:lstStyle/>
          <a:p>
            <a:fld id="{337CB78D-239F-7246-B4EB-29D9488993C0}" type="datetime1">
              <a:rPr lang="cs-CZ" smtClean="0"/>
              <a:t>3.7.2020</a:t>
            </a:fld>
            <a:endParaRPr lang="cs-CZ"/>
          </a:p>
        </p:txBody>
      </p:sp>
      <p:sp>
        <p:nvSpPr>
          <p:cNvPr id="5" name="Zástupný symbol pro zápatí 4">
            <a:extLst>
              <a:ext uri="{FF2B5EF4-FFF2-40B4-BE49-F238E27FC236}">
                <a16:creationId xmlns:a16="http://schemas.microsoft.com/office/drawing/2014/main" id="{39D801BD-7000-294F-BCF3-D3644BB4042B}"/>
              </a:ext>
            </a:extLst>
          </p:cNvPr>
          <p:cNvSpPr>
            <a:spLocks noGrp="1"/>
          </p:cNvSpPr>
          <p:nvPr>
            <p:ph type="ftr" sz="quarter" idx="11"/>
          </p:nvPr>
        </p:nvSpPr>
        <p:spPr/>
        <p:txBody>
          <a:bodyPr/>
          <a:lstStyle/>
          <a:p>
            <a:r>
              <a:rPr lang="cs-CZ"/>
              <a:t>strana</a:t>
            </a:r>
          </a:p>
        </p:txBody>
      </p:sp>
      <p:sp>
        <p:nvSpPr>
          <p:cNvPr id="6" name="Zástupný symbol pro číslo snímku 5">
            <a:extLst>
              <a:ext uri="{FF2B5EF4-FFF2-40B4-BE49-F238E27FC236}">
                <a16:creationId xmlns:a16="http://schemas.microsoft.com/office/drawing/2014/main" id="{1D558288-D42F-DC4A-820A-B67302B08562}"/>
              </a:ext>
            </a:extLst>
          </p:cNvPr>
          <p:cNvSpPr>
            <a:spLocks noGrp="1"/>
          </p:cNvSpPr>
          <p:nvPr>
            <p:ph type="sldNum" sz="quarter" idx="12"/>
          </p:nvPr>
        </p:nvSpPr>
        <p:spPr/>
        <p:txBody>
          <a:bodyPr/>
          <a:lstStyle/>
          <a:p>
            <a:fld id="{7F3A1C11-3275-2F49-8982-63B8B988770C}" type="slidenum">
              <a:rPr lang="cs-CZ" smtClean="0"/>
              <a:t>‹#›</a:t>
            </a:fld>
            <a:endParaRPr lang="cs-CZ"/>
          </a:p>
        </p:txBody>
      </p:sp>
    </p:spTree>
    <p:extLst>
      <p:ext uri="{BB962C8B-B14F-4D97-AF65-F5344CB8AC3E}">
        <p14:creationId xmlns:p14="http://schemas.microsoft.com/office/powerpoint/2010/main" val="7018351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p:nvPr>
        </p:nvSpPr>
        <p:spPr>
          <a:xfrm>
            <a:off x="501650" y="651600"/>
            <a:ext cx="11188700" cy="757255"/>
          </a:xfrm>
          <a:prstGeom prst="rect">
            <a:avLst/>
          </a:prstGeom>
        </p:spPr>
        <p:txBody>
          <a:bodyPr>
            <a:noAutofit/>
          </a:bodyPr>
          <a:lstStyle>
            <a:lvl1pPr marL="0" indent="0">
              <a:buNone/>
              <a:defRPr sz="2000" b="0">
                <a:solidFill>
                  <a:srgbClr val="575757"/>
                </a:solidFill>
              </a:defRPr>
            </a:lvl1pPr>
          </a:lstStyle>
          <a:p>
            <a:pPr lvl="0"/>
            <a:r>
              <a:rPr lang="en-US" noProof="0"/>
              <a:t>Click to edit Master text styles</a:t>
            </a:r>
          </a:p>
        </p:txBody>
      </p:sp>
      <p:sp>
        <p:nvSpPr>
          <p:cNvPr id="11" name="Title Placeholder 1"/>
          <p:cNvSpPr>
            <a:spLocks noGrp="1"/>
          </p:cNvSpPr>
          <p:nvPr>
            <p:ph type="title"/>
          </p:nvPr>
        </p:nvSpPr>
        <p:spPr>
          <a:xfrm>
            <a:off x="501650" y="317500"/>
            <a:ext cx="11188700" cy="334101"/>
          </a:xfrm>
          <a:prstGeom prst="rect">
            <a:avLst/>
          </a:prstGeom>
        </p:spPr>
        <p:txBody>
          <a:bodyPr rtlCol="0">
            <a:noAutofit/>
          </a:bodyPr>
          <a:lstStyle>
            <a:lvl1pPr>
              <a:defRPr/>
            </a:lvl1pPr>
          </a:lstStyle>
          <a:p>
            <a:r>
              <a:rPr lang="en-US" noProof="0"/>
              <a:t>Click to edit Master title style</a:t>
            </a:r>
            <a:endParaRPr lang="en-US" noProof="0" dirty="0"/>
          </a:p>
        </p:txBody>
      </p:sp>
    </p:spTree>
    <p:extLst>
      <p:ext uri="{BB962C8B-B14F-4D97-AF65-F5344CB8AC3E}">
        <p14:creationId xmlns:p14="http://schemas.microsoft.com/office/powerpoint/2010/main" val="1112399936"/>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8063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58BCB83-885A-6C47-A868-90702AC65B66}"/>
              </a:ext>
            </a:extLst>
          </p:cNvPr>
          <p:cNvSpPr>
            <a:spLocks noGrp="1"/>
          </p:cNvSpPr>
          <p:nvPr>
            <p:ph type="title"/>
          </p:nvPr>
        </p:nvSpPr>
        <p:spPr/>
        <p:txBody>
          <a:bodyPr/>
          <a:lstStyle/>
          <a:p>
            <a:r>
              <a:rPr lang="cs-CZ"/>
              <a:t>Kliknutím lze upravit styl.</a:t>
            </a:r>
            <a:endParaRPr/>
          </a:p>
        </p:txBody>
      </p:sp>
      <p:sp>
        <p:nvSpPr>
          <p:cNvPr id="3" name="Zástupný obsah 2">
            <a:extLst>
              <a:ext uri="{FF2B5EF4-FFF2-40B4-BE49-F238E27FC236}">
                <a16:creationId xmlns:a16="http://schemas.microsoft.com/office/drawing/2014/main" id="{2A227980-6EE3-CA4F-BB12-0CCFFFF6C2AE}"/>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a:p>
        </p:txBody>
      </p:sp>
      <p:sp>
        <p:nvSpPr>
          <p:cNvPr id="4" name="Zástupný symbol pro datum 3">
            <a:extLst>
              <a:ext uri="{FF2B5EF4-FFF2-40B4-BE49-F238E27FC236}">
                <a16:creationId xmlns:a16="http://schemas.microsoft.com/office/drawing/2014/main" id="{AD9E1CB1-74DF-8A4E-912C-3194B0FEC90C}"/>
              </a:ext>
            </a:extLst>
          </p:cNvPr>
          <p:cNvSpPr>
            <a:spLocks noGrp="1"/>
          </p:cNvSpPr>
          <p:nvPr>
            <p:ph type="dt" sz="half" idx="10"/>
          </p:nvPr>
        </p:nvSpPr>
        <p:spPr/>
        <p:txBody>
          <a:bodyPr/>
          <a:lstStyle/>
          <a:p>
            <a:fld id="{26F377D4-A7CD-C24D-A49F-95768E31D56A}" type="datetime1">
              <a:rPr lang="cs-CZ" smtClean="0"/>
              <a:t>3.7.2020</a:t>
            </a:fld>
            <a:endParaRPr lang="cs-CZ"/>
          </a:p>
        </p:txBody>
      </p:sp>
      <p:sp>
        <p:nvSpPr>
          <p:cNvPr id="5" name="Zástupný symbol pro zápatí 4">
            <a:extLst>
              <a:ext uri="{FF2B5EF4-FFF2-40B4-BE49-F238E27FC236}">
                <a16:creationId xmlns:a16="http://schemas.microsoft.com/office/drawing/2014/main" id="{26B4BD38-5257-9342-8904-3516982EACA2}"/>
              </a:ext>
            </a:extLst>
          </p:cNvPr>
          <p:cNvSpPr>
            <a:spLocks noGrp="1"/>
          </p:cNvSpPr>
          <p:nvPr>
            <p:ph type="ftr" sz="quarter" idx="11"/>
          </p:nvPr>
        </p:nvSpPr>
        <p:spPr/>
        <p:txBody>
          <a:bodyPr/>
          <a:lstStyle/>
          <a:p>
            <a:r>
              <a:rPr lang="cs-CZ"/>
              <a:t>strana</a:t>
            </a:r>
          </a:p>
        </p:txBody>
      </p:sp>
      <p:sp>
        <p:nvSpPr>
          <p:cNvPr id="6" name="Zástupný symbol pro číslo snímku 5">
            <a:extLst>
              <a:ext uri="{FF2B5EF4-FFF2-40B4-BE49-F238E27FC236}">
                <a16:creationId xmlns:a16="http://schemas.microsoft.com/office/drawing/2014/main" id="{11D34512-8AF3-B746-A4A0-7BFD5D16C7DF}"/>
              </a:ext>
            </a:extLst>
          </p:cNvPr>
          <p:cNvSpPr>
            <a:spLocks noGrp="1"/>
          </p:cNvSpPr>
          <p:nvPr>
            <p:ph type="sldNum" sz="quarter" idx="12"/>
          </p:nvPr>
        </p:nvSpPr>
        <p:spPr/>
        <p:txBody>
          <a:bodyPr/>
          <a:lstStyle/>
          <a:p>
            <a:fld id="{7F3A1C11-3275-2F49-8982-63B8B988770C}" type="slidenum">
              <a:rPr lang="cs-CZ" smtClean="0"/>
              <a:t>‹#›</a:t>
            </a:fld>
            <a:endParaRPr lang="cs-CZ"/>
          </a:p>
        </p:txBody>
      </p:sp>
    </p:spTree>
    <p:extLst>
      <p:ext uri="{BB962C8B-B14F-4D97-AF65-F5344CB8AC3E}">
        <p14:creationId xmlns:p14="http://schemas.microsoft.com/office/powerpoint/2010/main" val="791652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C9518DF-126B-4D44-9692-36FB07420650}"/>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endParaRPr/>
          </a:p>
        </p:txBody>
      </p:sp>
      <p:sp>
        <p:nvSpPr>
          <p:cNvPr id="3" name="Zástupný text 2">
            <a:extLst>
              <a:ext uri="{FF2B5EF4-FFF2-40B4-BE49-F238E27FC236}">
                <a16:creationId xmlns:a16="http://schemas.microsoft.com/office/drawing/2014/main" id="{C72F6B1A-6F38-8C45-9004-6116A5B669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D1C6734B-EBA1-9245-A6D0-90B4285A859D}"/>
              </a:ext>
            </a:extLst>
          </p:cNvPr>
          <p:cNvSpPr>
            <a:spLocks noGrp="1"/>
          </p:cNvSpPr>
          <p:nvPr>
            <p:ph type="dt" sz="half" idx="10"/>
          </p:nvPr>
        </p:nvSpPr>
        <p:spPr/>
        <p:txBody>
          <a:bodyPr/>
          <a:lstStyle/>
          <a:p>
            <a:fld id="{3E33037C-1D64-6B45-8874-21BC6732F820}" type="datetime1">
              <a:rPr lang="cs-CZ" smtClean="0"/>
              <a:t>3.7.2020</a:t>
            </a:fld>
            <a:endParaRPr lang="cs-CZ"/>
          </a:p>
        </p:txBody>
      </p:sp>
      <p:sp>
        <p:nvSpPr>
          <p:cNvPr id="5" name="Zástupný symbol pro zápatí 4">
            <a:extLst>
              <a:ext uri="{FF2B5EF4-FFF2-40B4-BE49-F238E27FC236}">
                <a16:creationId xmlns:a16="http://schemas.microsoft.com/office/drawing/2014/main" id="{86B1EF5D-C581-AD45-A81E-542170F9650C}"/>
              </a:ext>
            </a:extLst>
          </p:cNvPr>
          <p:cNvSpPr>
            <a:spLocks noGrp="1"/>
          </p:cNvSpPr>
          <p:nvPr>
            <p:ph type="ftr" sz="quarter" idx="11"/>
          </p:nvPr>
        </p:nvSpPr>
        <p:spPr/>
        <p:txBody>
          <a:bodyPr/>
          <a:lstStyle/>
          <a:p>
            <a:r>
              <a:rPr lang="cs-CZ"/>
              <a:t>strana</a:t>
            </a:r>
          </a:p>
        </p:txBody>
      </p:sp>
      <p:sp>
        <p:nvSpPr>
          <p:cNvPr id="6" name="Zástupný symbol pro číslo snímku 5">
            <a:extLst>
              <a:ext uri="{FF2B5EF4-FFF2-40B4-BE49-F238E27FC236}">
                <a16:creationId xmlns:a16="http://schemas.microsoft.com/office/drawing/2014/main" id="{0ECDAF58-0160-054C-9560-63CEB5AFC4F6}"/>
              </a:ext>
            </a:extLst>
          </p:cNvPr>
          <p:cNvSpPr>
            <a:spLocks noGrp="1"/>
          </p:cNvSpPr>
          <p:nvPr>
            <p:ph type="sldNum" sz="quarter" idx="12"/>
          </p:nvPr>
        </p:nvSpPr>
        <p:spPr/>
        <p:txBody>
          <a:bodyPr/>
          <a:lstStyle/>
          <a:p>
            <a:fld id="{7F3A1C11-3275-2F49-8982-63B8B988770C}" type="slidenum">
              <a:rPr lang="cs-CZ" smtClean="0"/>
              <a:t>‹#›</a:t>
            </a:fld>
            <a:endParaRPr lang="cs-CZ"/>
          </a:p>
        </p:txBody>
      </p:sp>
    </p:spTree>
    <p:extLst>
      <p:ext uri="{BB962C8B-B14F-4D97-AF65-F5344CB8AC3E}">
        <p14:creationId xmlns:p14="http://schemas.microsoft.com/office/powerpoint/2010/main" val="3865021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0009CAE-3637-964D-B56C-B4EA48FC4FCA}"/>
              </a:ext>
            </a:extLst>
          </p:cNvPr>
          <p:cNvSpPr>
            <a:spLocks noGrp="1"/>
          </p:cNvSpPr>
          <p:nvPr>
            <p:ph type="title"/>
          </p:nvPr>
        </p:nvSpPr>
        <p:spPr/>
        <p:txBody>
          <a:bodyPr/>
          <a:lstStyle/>
          <a:p>
            <a:r>
              <a:rPr lang="cs-CZ"/>
              <a:t>Kliknutím lze upravit styl.</a:t>
            </a:r>
            <a:endParaRPr/>
          </a:p>
        </p:txBody>
      </p:sp>
      <p:sp>
        <p:nvSpPr>
          <p:cNvPr id="3" name="Zástupný obsah 2">
            <a:extLst>
              <a:ext uri="{FF2B5EF4-FFF2-40B4-BE49-F238E27FC236}">
                <a16:creationId xmlns:a16="http://schemas.microsoft.com/office/drawing/2014/main" id="{74F67786-7E7A-344A-92D2-BF2070B97495}"/>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a:p>
        </p:txBody>
      </p:sp>
      <p:sp>
        <p:nvSpPr>
          <p:cNvPr id="4" name="Zástupný obsah 3">
            <a:extLst>
              <a:ext uri="{FF2B5EF4-FFF2-40B4-BE49-F238E27FC236}">
                <a16:creationId xmlns:a16="http://schemas.microsoft.com/office/drawing/2014/main" id="{6E7F70ED-E2CE-FE41-8444-BE31D35C1C6A}"/>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a:p>
        </p:txBody>
      </p:sp>
      <p:sp>
        <p:nvSpPr>
          <p:cNvPr id="5" name="Zástupný symbol pro datum 4">
            <a:extLst>
              <a:ext uri="{FF2B5EF4-FFF2-40B4-BE49-F238E27FC236}">
                <a16:creationId xmlns:a16="http://schemas.microsoft.com/office/drawing/2014/main" id="{89B01395-D0D9-FE4E-854D-0D2F928D8900}"/>
              </a:ext>
            </a:extLst>
          </p:cNvPr>
          <p:cNvSpPr>
            <a:spLocks noGrp="1"/>
          </p:cNvSpPr>
          <p:nvPr>
            <p:ph type="dt" sz="half" idx="10"/>
          </p:nvPr>
        </p:nvSpPr>
        <p:spPr/>
        <p:txBody>
          <a:bodyPr/>
          <a:lstStyle/>
          <a:p>
            <a:fld id="{7C36A620-5436-8B48-A37B-B8AF0EB9D98F}" type="datetime1">
              <a:rPr lang="cs-CZ" smtClean="0"/>
              <a:t>3.7.2020</a:t>
            </a:fld>
            <a:endParaRPr lang="cs-CZ"/>
          </a:p>
        </p:txBody>
      </p:sp>
      <p:sp>
        <p:nvSpPr>
          <p:cNvPr id="6" name="Zástupný symbol pro zápatí 5">
            <a:extLst>
              <a:ext uri="{FF2B5EF4-FFF2-40B4-BE49-F238E27FC236}">
                <a16:creationId xmlns:a16="http://schemas.microsoft.com/office/drawing/2014/main" id="{5935F574-C8B0-1F49-BF38-7A2AF4E492C9}"/>
              </a:ext>
            </a:extLst>
          </p:cNvPr>
          <p:cNvSpPr>
            <a:spLocks noGrp="1"/>
          </p:cNvSpPr>
          <p:nvPr>
            <p:ph type="ftr" sz="quarter" idx="11"/>
          </p:nvPr>
        </p:nvSpPr>
        <p:spPr/>
        <p:txBody>
          <a:bodyPr/>
          <a:lstStyle/>
          <a:p>
            <a:r>
              <a:rPr lang="cs-CZ"/>
              <a:t>strana</a:t>
            </a:r>
          </a:p>
        </p:txBody>
      </p:sp>
      <p:sp>
        <p:nvSpPr>
          <p:cNvPr id="7" name="Zástupný symbol pro číslo snímku 6">
            <a:extLst>
              <a:ext uri="{FF2B5EF4-FFF2-40B4-BE49-F238E27FC236}">
                <a16:creationId xmlns:a16="http://schemas.microsoft.com/office/drawing/2014/main" id="{45CE894C-FDC1-1546-A705-19BBBE93A334}"/>
              </a:ext>
            </a:extLst>
          </p:cNvPr>
          <p:cNvSpPr>
            <a:spLocks noGrp="1"/>
          </p:cNvSpPr>
          <p:nvPr>
            <p:ph type="sldNum" sz="quarter" idx="12"/>
          </p:nvPr>
        </p:nvSpPr>
        <p:spPr/>
        <p:txBody>
          <a:bodyPr/>
          <a:lstStyle/>
          <a:p>
            <a:fld id="{7F3A1C11-3275-2F49-8982-63B8B988770C}" type="slidenum">
              <a:rPr lang="cs-CZ" smtClean="0"/>
              <a:t>‹#›</a:t>
            </a:fld>
            <a:endParaRPr lang="cs-CZ"/>
          </a:p>
        </p:txBody>
      </p:sp>
    </p:spTree>
    <p:extLst>
      <p:ext uri="{BB962C8B-B14F-4D97-AF65-F5344CB8AC3E}">
        <p14:creationId xmlns:p14="http://schemas.microsoft.com/office/powerpoint/2010/main" val="4114149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44010C3-3188-3746-9C3D-782684861DE3}"/>
              </a:ext>
            </a:extLst>
          </p:cNvPr>
          <p:cNvSpPr>
            <a:spLocks noGrp="1"/>
          </p:cNvSpPr>
          <p:nvPr>
            <p:ph type="title"/>
          </p:nvPr>
        </p:nvSpPr>
        <p:spPr>
          <a:xfrm>
            <a:off x="839788" y="365125"/>
            <a:ext cx="10515600" cy="1325563"/>
          </a:xfrm>
        </p:spPr>
        <p:txBody>
          <a:bodyPr/>
          <a:lstStyle/>
          <a:p>
            <a:r>
              <a:rPr lang="cs-CZ"/>
              <a:t>Kliknutím lze upravit styl.</a:t>
            </a:r>
            <a:endParaRPr/>
          </a:p>
        </p:txBody>
      </p:sp>
      <p:sp>
        <p:nvSpPr>
          <p:cNvPr id="3" name="Zástupný text 2">
            <a:extLst>
              <a:ext uri="{FF2B5EF4-FFF2-40B4-BE49-F238E27FC236}">
                <a16:creationId xmlns:a16="http://schemas.microsoft.com/office/drawing/2014/main" id="{E779E138-7B7C-5B48-B172-8F923F10F0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E60246A1-4B08-4649-8ADA-5081B629D6E9}"/>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a:p>
        </p:txBody>
      </p:sp>
      <p:sp>
        <p:nvSpPr>
          <p:cNvPr id="5" name="Zástupný text 4">
            <a:extLst>
              <a:ext uri="{FF2B5EF4-FFF2-40B4-BE49-F238E27FC236}">
                <a16:creationId xmlns:a16="http://schemas.microsoft.com/office/drawing/2014/main" id="{4830D55A-3467-6D43-81CD-CE5CAB7A33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EAF2D17B-51AA-A24C-8683-E6E7610A8C3E}"/>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a:p>
        </p:txBody>
      </p:sp>
      <p:sp>
        <p:nvSpPr>
          <p:cNvPr id="7" name="Zástupný symbol pro datum 6">
            <a:extLst>
              <a:ext uri="{FF2B5EF4-FFF2-40B4-BE49-F238E27FC236}">
                <a16:creationId xmlns:a16="http://schemas.microsoft.com/office/drawing/2014/main" id="{D05FF0BA-03D2-7040-9559-E30DE4070F77}"/>
              </a:ext>
            </a:extLst>
          </p:cNvPr>
          <p:cNvSpPr>
            <a:spLocks noGrp="1"/>
          </p:cNvSpPr>
          <p:nvPr>
            <p:ph type="dt" sz="half" idx="10"/>
          </p:nvPr>
        </p:nvSpPr>
        <p:spPr/>
        <p:txBody>
          <a:bodyPr/>
          <a:lstStyle/>
          <a:p>
            <a:fld id="{89CFFBD8-BC19-6A4F-87AE-4690DB395373}" type="datetime1">
              <a:rPr lang="cs-CZ" smtClean="0"/>
              <a:t>3.7.2020</a:t>
            </a:fld>
            <a:endParaRPr lang="cs-CZ"/>
          </a:p>
        </p:txBody>
      </p:sp>
      <p:sp>
        <p:nvSpPr>
          <p:cNvPr id="8" name="Zástupný symbol pro zápatí 7">
            <a:extLst>
              <a:ext uri="{FF2B5EF4-FFF2-40B4-BE49-F238E27FC236}">
                <a16:creationId xmlns:a16="http://schemas.microsoft.com/office/drawing/2014/main" id="{99C136A5-7B44-DC4F-B18A-2DDEC24E320B}"/>
              </a:ext>
            </a:extLst>
          </p:cNvPr>
          <p:cNvSpPr>
            <a:spLocks noGrp="1"/>
          </p:cNvSpPr>
          <p:nvPr>
            <p:ph type="ftr" sz="quarter" idx="11"/>
          </p:nvPr>
        </p:nvSpPr>
        <p:spPr/>
        <p:txBody>
          <a:bodyPr/>
          <a:lstStyle/>
          <a:p>
            <a:r>
              <a:rPr lang="cs-CZ"/>
              <a:t>strana</a:t>
            </a:r>
          </a:p>
        </p:txBody>
      </p:sp>
      <p:sp>
        <p:nvSpPr>
          <p:cNvPr id="9" name="Zástupný symbol pro číslo snímku 8">
            <a:extLst>
              <a:ext uri="{FF2B5EF4-FFF2-40B4-BE49-F238E27FC236}">
                <a16:creationId xmlns:a16="http://schemas.microsoft.com/office/drawing/2014/main" id="{383CB76C-D04A-E04A-BFF6-340F8AAE6364}"/>
              </a:ext>
            </a:extLst>
          </p:cNvPr>
          <p:cNvSpPr>
            <a:spLocks noGrp="1"/>
          </p:cNvSpPr>
          <p:nvPr>
            <p:ph type="sldNum" sz="quarter" idx="12"/>
          </p:nvPr>
        </p:nvSpPr>
        <p:spPr/>
        <p:txBody>
          <a:bodyPr/>
          <a:lstStyle/>
          <a:p>
            <a:fld id="{7F3A1C11-3275-2F49-8982-63B8B988770C}" type="slidenum">
              <a:rPr lang="cs-CZ" smtClean="0"/>
              <a:t>‹#›</a:t>
            </a:fld>
            <a:endParaRPr lang="cs-CZ"/>
          </a:p>
        </p:txBody>
      </p:sp>
    </p:spTree>
    <p:extLst>
      <p:ext uri="{BB962C8B-B14F-4D97-AF65-F5344CB8AC3E}">
        <p14:creationId xmlns:p14="http://schemas.microsoft.com/office/powerpoint/2010/main" val="332366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8143AFD-9A83-4E40-80AD-8813545FE455}"/>
              </a:ext>
            </a:extLst>
          </p:cNvPr>
          <p:cNvSpPr>
            <a:spLocks noGrp="1"/>
          </p:cNvSpPr>
          <p:nvPr>
            <p:ph type="title"/>
          </p:nvPr>
        </p:nvSpPr>
        <p:spPr/>
        <p:txBody>
          <a:bodyPr/>
          <a:lstStyle/>
          <a:p>
            <a:r>
              <a:rPr lang="cs-CZ"/>
              <a:t>Kliknutím lze upravit styl.</a:t>
            </a:r>
            <a:endParaRPr/>
          </a:p>
        </p:txBody>
      </p:sp>
      <p:sp>
        <p:nvSpPr>
          <p:cNvPr id="3" name="Zástupný symbol pro datum 2">
            <a:extLst>
              <a:ext uri="{FF2B5EF4-FFF2-40B4-BE49-F238E27FC236}">
                <a16:creationId xmlns:a16="http://schemas.microsoft.com/office/drawing/2014/main" id="{C14006B1-AB5C-F74F-AF37-497300F62597}"/>
              </a:ext>
            </a:extLst>
          </p:cNvPr>
          <p:cNvSpPr>
            <a:spLocks noGrp="1"/>
          </p:cNvSpPr>
          <p:nvPr>
            <p:ph type="dt" sz="half" idx="10"/>
          </p:nvPr>
        </p:nvSpPr>
        <p:spPr/>
        <p:txBody>
          <a:bodyPr/>
          <a:lstStyle/>
          <a:p>
            <a:fld id="{697124D6-28E2-F748-98CB-F6311E5E4738}" type="datetime1">
              <a:rPr lang="cs-CZ" smtClean="0"/>
              <a:t>3.7.2020</a:t>
            </a:fld>
            <a:endParaRPr lang="cs-CZ"/>
          </a:p>
        </p:txBody>
      </p:sp>
      <p:sp>
        <p:nvSpPr>
          <p:cNvPr id="4" name="Zástupný symbol pro zápatí 3">
            <a:extLst>
              <a:ext uri="{FF2B5EF4-FFF2-40B4-BE49-F238E27FC236}">
                <a16:creationId xmlns:a16="http://schemas.microsoft.com/office/drawing/2014/main" id="{AFF5EEB4-D809-5B49-A505-547B7139DFFC}"/>
              </a:ext>
            </a:extLst>
          </p:cNvPr>
          <p:cNvSpPr>
            <a:spLocks noGrp="1"/>
          </p:cNvSpPr>
          <p:nvPr>
            <p:ph type="ftr" sz="quarter" idx="11"/>
          </p:nvPr>
        </p:nvSpPr>
        <p:spPr/>
        <p:txBody>
          <a:bodyPr/>
          <a:lstStyle/>
          <a:p>
            <a:r>
              <a:rPr lang="cs-CZ"/>
              <a:t>strana</a:t>
            </a:r>
          </a:p>
        </p:txBody>
      </p:sp>
      <p:sp>
        <p:nvSpPr>
          <p:cNvPr id="5" name="Zástupný symbol pro číslo snímku 4">
            <a:extLst>
              <a:ext uri="{FF2B5EF4-FFF2-40B4-BE49-F238E27FC236}">
                <a16:creationId xmlns:a16="http://schemas.microsoft.com/office/drawing/2014/main" id="{13BA0486-F5CB-1345-8B18-1CB0A3A5387A}"/>
              </a:ext>
            </a:extLst>
          </p:cNvPr>
          <p:cNvSpPr>
            <a:spLocks noGrp="1"/>
          </p:cNvSpPr>
          <p:nvPr>
            <p:ph type="sldNum" sz="quarter" idx="12"/>
          </p:nvPr>
        </p:nvSpPr>
        <p:spPr/>
        <p:txBody>
          <a:bodyPr/>
          <a:lstStyle/>
          <a:p>
            <a:fld id="{7F3A1C11-3275-2F49-8982-63B8B988770C}" type="slidenum">
              <a:rPr lang="cs-CZ" smtClean="0"/>
              <a:t>‹#›</a:t>
            </a:fld>
            <a:endParaRPr lang="cs-CZ"/>
          </a:p>
        </p:txBody>
      </p:sp>
    </p:spTree>
    <p:extLst>
      <p:ext uri="{BB962C8B-B14F-4D97-AF65-F5344CB8AC3E}">
        <p14:creationId xmlns:p14="http://schemas.microsoft.com/office/powerpoint/2010/main" val="1374759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DC915075-5FBC-8F42-90B2-559999D46317}"/>
              </a:ext>
            </a:extLst>
          </p:cNvPr>
          <p:cNvSpPr>
            <a:spLocks noGrp="1"/>
          </p:cNvSpPr>
          <p:nvPr>
            <p:ph type="dt" sz="half" idx="10"/>
          </p:nvPr>
        </p:nvSpPr>
        <p:spPr/>
        <p:txBody>
          <a:bodyPr/>
          <a:lstStyle/>
          <a:p>
            <a:fld id="{07FA16BE-32E3-1846-9F57-D333179B7DE5}" type="datetime1">
              <a:rPr lang="cs-CZ" smtClean="0"/>
              <a:t>3.7.2020</a:t>
            </a:fld>
            <a:endParaRPr lang="cs-CZ"/>
          </a:p>
        </p:txBody>
      </p:sp>
      <p:sp>
        <p:nvSpPr>
          <p:cNvPr id="3" name="Zástupný symbol pro zápatí 2">
            <a:extLst>
              <a:ext uri="{FF2B5EF4-FFF2-40B4-BE49-F238E27FC236}">
                <a16:creationId xmlns:a16="http://schemas.microsoft.com/office/drawing/2014/main" id="{CA83591C-8143-364D-A201-D47296752E53}"/>
              </a:ext>
            </a:extLst>
          </p:cNvPr>
          <p:cNvSpPr>
            <a:spLocks noGrp="1"/>
          </p:cNvSpPr>
          <p:nvPr>
            <p:ph type="ftr" sz="quarter" idx="11"/>
          </p:nvPr>
        </p:nvSpPr>
        <p:spPr/>
        <p:txBody>
          <a:bodyPr/>
          <a:lstStyle/>
          <a:p>
            <a:r>
              <a:rPr lang="cs-CZ"/>
              <a:t>strana</a:t>
            </a:r>
          </a:p>
        </p:txBody>
      </p:sp>
      <p:sp>
        <p:nvSpPr>
          <p:cNvPr id="4" name="Zástupný symbol pro číslo snímku 3">
            <a:extLst>
              <a:ext uri="{FF2B5EF4-FFF2-40B4-BE49-F238E27FC236}">
                <a16:creationId xmlns:a16="http://schemas.microsoft.com/office/drawing/2014/main" id="{234BB821-45FE-4246-A335-C889E99A3215}"/>
              </a:ext>
            </a:extLst>
          </p:cNvPr>
          <p:cNvSpPr>
            <a:spLocks noGrp="1"/>
          </p:cNvSpPr>
          <p:nvPr>
            <p:ph type="sldNum" sz="quarter" idx="12"/>
          </p:nvPr>
        </p:nvSpPr>
        <p:spPr/>
        <p:txBody>
          <a:bodyPr/>
          <a:lstStyle/>
          <a:p>
            <a:fld id="{7F3A1C11-3275-2F49-8982-63B8B988770C}" type="slidenum">
              <a:rPr lang="cs-CZ" smtClean="0"/>
              <a:t>‹#›</a:t>
            </a:fld>
            <a:endParaRPr lang="cs-CZ"/>
          </a:p>
        </p:txBody>
      </p:sp>
    </p:spTree>
    <p:extLst>
      <p:ext uri="{BB962C8B-B14F-4D97-AF65-F5344CB8AC3E}">
        <p14:creationId xmlns:p14="http://schemas.microsoft.com/office/powerpoint/2010/main" val="1563922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9B9F8F5-A7CC-2D4B-8309-F5AA38559973}"/>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endParaRPr/>
          </a:p>
        </p:txBody>
      </p:sp>
      <p:sp>
        <p:nvSpPr>
          <p:cNvPr id="3" name="Zástupný obsah 2">
            <a:extLst>
              <a:ext uri="{FF2B5EF4-FFF2-40B4-BE49-F238E27FC236}">
                <a16:creationId xmlns:a16="http://schemas.microsoft.com/office/drawing/2014/main" id="{E58A0265-AC6A-CC4D-A6D2-A1D82B1A35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a:p>
        </p:txBody>
      </p:sp>
      <p:sp>
        <p:nvSpPr>
          <p:cNvPr id="4" name="Zástupný text 3">
            <a:extLst>
              <a:ext uri="{FF2B5EF4-FFF2-40B4-BE49-F238E27FC236}">
                <a16:creationId xmlns:a16="http://schemas.microsoft.com/office/drawing/2014/main" id="{21F492FA-D45D-814B-93D6-4AA3E66979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71806621-46CC-B44A-900E-129322568C5B}"/>
              </a:ext>
            </a:extLst>
          </p:cNvPr>
          <p:cNvSpPr>
            <a:spLocks noGrp="1"/>
          </p:cNvSpPr>
          <p:nvPr>
            <p:ph type="dt" sz="half" idx="10"/>
          </p:nvPr>
        </p:nvSpPr>
        <p:spPr/>
        <p:txBody>
          <a:bodyPr/>
          <a:lstStyle/>
          <a:p>
            <a:fld id="{C297A1D9-4F4F-0C42-A68A-A0100D5BB3F1}" type="datetime1">
              <a:rPr lang="cs-CZ" smtClean="0"/>
              <a:t>3.7.2020</a:t>
            </a:fld>
            <a:endParaRPr lang="cs-CZ"/>
          </a:p>
        </p:txBody>
      </p:sp>
      <p:sp>
        <p:nvSpPr>
          <p:cNvPr id="6" name="Zástupný symbol pro zápatí 5">
            <a:extLst>
              <a:ext uri="{FF2B5EF4-FFF2-40B4-BE49-F238E27FC236}">
                <a16:creationId xmlns:a16="http://schemas.microsoft.com/office/drawing/2014/main" id="{C0C3631E-0EE0-7E43-9CBF-500A57F706EC}"/>
              </a:ext>
            </a:extLst>
          </p:cNvPr>
          <p:cNvSpPr>
            <a:spLocks noGrp="1"/>
          </p:cNvSpPr>
          <p:nvPr>
            <p:ph type="ftr" sz="quarter" idx="11"/>
          </p:nvPr>
        </p:nvSpPr>
        <p:spPr/>
        <p:txBody>
          <a:bodyPr/>
          <a:lstStyle/>
          <a:p>
            <a:r>
              <a:rPr lang="cs-CZ"/>
              <a:t>strana</a:t>
            </a:r>
          </a:p>
        </p:txBody>
      </p:sp>
      <p:sp>
        <p:nvSpPr>
          <p:cNvPr id="7" name="Zástupný symbol pro číslo snímku 6">
            <a:extLst>
              <a:ext uri="{FF2B5EF4-FFF2-40B4-BE49-F238E27FC236}">
                <a16:creationId xmlns:a16="http://schemas.microsoft.com/office/drawing/2014/main" id="{56818AB8-4AC0-DD4D-AC3D-5A91CDE3052C}"/>
              </a:ext>
            </a:extLst>
          </p:cNvPr>
          <p:cNvSpPr>
            <a:spLocks noGrp="1"/>
          </p:cNvSpPr>
          <p:nvPr>
            <p:ph type="sldNum" sz="quarter" idx="12"/>
          </p:nvPr>
        </p:nvSpPr>
        <p:spPr/>
        <p:txBody>
          <a:bodyPr/>
          <a:lstStyle/>
          <a:p>
            <a:fld id="{7F3A1C11-3275-2F49-8982-63B8B988770C}" type="slidenum">
              <a:rPr lang="cs-CZ" smtClean="0"/>
              <a:t>‹#›</a:t>
            </a:fld>
            <a:endParaRPr lang="cs-CZ"/>
          </a:p>
        </p:txBody>
      </p:sp>
    </p:spTree>
    <p:extLst>
      <p:ext uri="{BB962C8B-B14F-4D97-AF65-F5344CB8AC3E}">
        <p14:creationId xmlns:p14="http://schemas.microsoft.com/office/powerpoint/2010/main" val="1387130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FF6320A-C52B-CE4B-8643-E99554545A35}"/>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endParaRPr/>
          </a:p>
        </p:txBody>
      </p:sp>
      <p:sp>
        <p:nvSpPr>
          <p:cNvPr id="3" name="Zástupný symbol obrázku 2">
            <a:extLst>
              <a:ext uri="{FF2B5EF4-FFF2-40B4-BE49-F238E27FC236}">
                <a16:creationId xmlns:a16="http://schemas.microsoft.com/office/drawing/2014/main" id="{FE4113A2-5446-3446-A680-E409A178F9F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a:p>
        </p:txBody>
      </p:sp>
      <p:sp>
        <p:nvSpPr>
          <p:cNvPr id="4" name="Zástupný text 3">
            <a:extLst>
              <a:ext uri="{FF2B5EF4-FFF2-40B4-BE49-F238E27FC236}">
                <a16:creationId xmlns:a16="http://schemas.microsoft.com/office/drawing/2014/main" id="{65012545-6727-F940-8BF6-07B590F4EB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FF1A3A9E-22B9-994D-B2D2-31EB26DEE26D}"/>
              </a:ext>
            </a:extLst>
          </p:cNvPr>
          <p:cNvSpPr>
            <a:spLocks noGrp="1"/>
          </p:cNvSpPr>
          <p:nvPr>
            <p:ph type="dt" sz="half" idx="10"/>
          </p:nvPr>
        </p:nvSpPr>
        <p:spPr/>
        <p:txBody>
          <a:bodyPr/>
          <a:lstStyle/>
          <a:p>
            <a:fld id="{D55D7AF3-CCBA-994A-AB9D-E9A130D08D77}" type="datetime1">
              <a:rPr lang="cs-CZ" smtClean="0"/>
              <a:t>3.7.2020</a:t>
            </a:fld>
            <a:endParaRPr lang="cs-CZ"/>
          </a:p>
        </p:txBody>
      </p:sp>
      <p:sp>
        <p:nvSpPr>
          <p:cNvPr id="6" name="Zástupný symbol pro zápatí 5">
            <a:extLst>
              <a:ext uri="{FF2B5EF4-FFF2-40B4-BE49-F238E27FC236}">
                <a16:creationId xmlns:a16="http://schemas.microsoft.com/office/drawing/2014/main" id="{972D1A4B-C675-B24A-B87D-771B20DED94E}"/>
              </a:ext>
            </a:extLst>
          </p:cNvPr>
          <p:cNvSpPr>
            <a:spLocks noGrp="1"/>
          </p:cNvSpPr>
          <p:nvPr>
            <p:ph type="ftr" sz="quarter" idx="11"/>
          </p:nvPr>
        </p:nvSpPr>
        <p:spPr/>
        <p:txBody>
          <a:bodyPr/>
          <a:lstStyle/>
          <a:p>
            <a:r>
              <a:rPr lang="cs-CZ"/>
              <a:t>strana</a:t>
            </a:r>
          </a:p>
        </p:txBody>
      </p:sp>
      <p:sp>
        <p:nvSpPr>
          <p:cNvPr id="7" name="Zástupný symbol pro číslo snímku 6">
            <a:extLst>
              <a:ext uri="{FF2B5EF4-FFF2-40B4-BE49-F238E27FC236}">
                <a16:creationId xmlns:a16="http://schemas.microsoft.com/office/drawing/2014/main" id="{5D411D96-8B7A-B04F-8523-C88993076BA0}"/>
              </a:ext>
            </a:extLst>
          </p:cNvPr>
          <p:cNvSpPr>
            <a:spLocks noGrp="1"/>
          </p:cNvSpPr>
          <p:nvPr>
            <p:ph type="sldNum" sz="quarter" idx="12"/>
          </p:nvPr>
        </p:nvSpPr>
        <p:spPr/>
        <p:txBody>
          <a:bodyPr/>
          <a:lstStyle/>
          <a:p>
            <a:fld id="{7F3A1C11-3275-2F49-8982-63B8B988770C}" type="slidenum">
              <a:rPr lang="cs-CZ" smtClean="0"/>
              <a:t>‹#›</a:t>
            </a:fld>
            <a:endParaRPr lang="cs-CZ"/>
          </a:p>
        </p:txBody>
      </p:sp>
    </p:spTree>
    <p:extLst>
      <p:ext uri="{BB962C8B-B14F-4D97-AF65-F5344CB8AC3E}">
        <p14:creationId xmlns:p14="http://schemas.microsoft.com/office/powerpoint/2010/main" val="2342561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9CC11457-E243-7E4F-98E5-2AEFCAFDF3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endParaRPr/>
          </a:p>
        </p:txBody>
      </p:sp>
      <p:sp>
        <p:nvSpPr>
          <p:cNvPr id="3" name="Zástupný text 2">
            <a:extLst>
              <a:ext uri="{FF2B5EF4-FFF2-40B4-BE49-F238E27FC236}">
                <a16:creationId xmlns:a16="http://schemas.microsoft.com/office/drawing/2014/main" id="{0FC57396-0B50-AD47-AA03-E2482191C2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a:p>
        </p:txBody>
      </p:sp>
      <p:sp>
        <p:nvSpPr>
          <p:cNvPr id="4" name="Zástupný symbol pro datum 3">
            <a:extLst>
              <a:ext uri="{FF2B5EF4-FFF2-40B4-BE49-F238E27FC236}">
                <a16:creationId xmlns:a16="http://schemas.microsoft.com/office/drawing/2014/main" id="{18E2BAFA-5299-8147-A50F-1D0B54DB157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E3597F-7C26-2449-BCA0-BDCB76043B26}" type="datetime1">
              <a:rPr lang="cs-CZ" smtClean="0"/>
              <a:t>3.7.2020</a:t>
            </a:fld>
            <a:endParaRPr/>
          </a:p>
        </p:txBody>
      </p:sp>
      <p:sp>
        <p:nvSpPr>
          <p:cNvPr id="5" name="Zástupný symbol pro zápatí 4">
            <a:extLst>
              <a:ext uri="{FF2B5EF4-FFF2-40B4-BE49-F238E27FC236}">
                <a16:creationId xmlns:a16="http://schemas.microsoft.com/office/drawing/2014/main" id="{9F490059-7D46-864D-8513-9ED42884E6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cs-CZ"/>
              <a:t>strana</a:t>
            </a:r>
            <a:endParaRPr/>
          </a:p>
        </p:txBody>
      </p:sp>
      <p:sp>
        <p:nvSpPr>
          <p:cNvPr id="6" name="Zástupný symbol pro číslo snímku 5">
            <a:extLst>
              <a:ext uri="{FF2B5EF4-FFF2-40B4-BE49-F238E27FC236}">
                <a16:creationId xmlns:a16="http://schemas.microsoft.com/office/drawing/2014/main" id="{0C71989D-40F3-E648-AB27-3E8E539C79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3A1C11-3275-2F49-8982-63B8B988770C}" type="slidenum">
              <a:rPr lang="cs-CZ" smtClean="0"/>
              <a:t>‹#›</a:t>
            </a:fld>
            <a:endParaRPr/>
          </a:p>
        </p:txBody>
      </p:sp>
    </p:spTree>
    <p:extLst>
      <p:ext uri="{BB962C8B-B14F-4D97-AF65-F5344CB8AC3E}">
        <p14:creationId xmlns:p14="http://schemas.microsoft.com/office/powerpoint/2010/main" val="33316517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15" name="Title 5">
            <a:extLst>
              <a:ext uri="{FF2B5EF4-FFF2-40B4-BE49-F238E27FC236}">
                <a16:creationId xmlns:a16="http://schemas.microsoft.com/office/drawing/2014/main" id="{2BF84152-322E-814B-AEE0-B126F193A813}"/>
              </a:ext>
            </a:extLst>
          </p:cNvPr>
          <p:cNvSpPr txBox="1">
            <a:spLocks/>
          </p:cNvSpPr>
          <p:nvPr/>
        </p:nvSpPr>
        <p:spPr>
          <a:xfrm>
            <a:off x="2550691" y="2492168"/>
            <a:ext cx="6625512" cy="2072479"/>
          </a:xfrm>
          <a:prstGeom prst="rect">
            <a:avLst/>
          </a:prstGeom>
        </p:spPr>
        <p:txBody>
          <a:bodyPr vert="horz" lIns="91440" tIns="45720" rIns="91440" bIns="45720" rtlCol="0" anchor="ctr">
            <a:noAutofit/>
          </a:bodyPr>
          <a:lstStyle>
            <a:lvl1pPr algn="l" defTabSz="914400" rtl="0" eaLnBrk="1" latinLnBrk="0" hangingPunct="1">
              <a:lnSpc>
                <a:spcPct val="90000"/>
              </a:lnSpc>
              <a:spcBef>
                <a:spcPts val="0"/>
              </a:spcBef>
              <a:buNone/>
              <a:defRPr sz="2800" kern="1200">
                <a:solidFill>
                  <a:schemeClr val="accent1"/>
                </a:solidFill>
                <a:latin typeface="Verdana" panose="020B0604030504040204" pitchFamily="34" charset="0"/>
                <a:ea typeface="Verdana" panose="020B0604030504040204" pitchFamily="34" charset="0"/>
                <a:cs typeface="+mj-cs"/>
              </a:defRPr>
            </a:lvl1pPr>
          </a:lstStyle>
          <a:p>
            <a:pPr>
              <a:lnSpc>
                <a:spcPct val="120000"/>
              </a:lnSpc>
            </a:pPr>
            <a:endParaRPr lang="cs-CZ" sz="2000" b="1" spc="150" dirty="0">
              <a:solidFill>
                <a:schemeClr val="tx1"/>
              </a:solidFill>
            </a:endParaRPr>
          </a:p>
          <a:p>
            <a:pPr>
              <a:lnSpc>
                <a:spcPct val="120000"/>
              </a:lnSpc>
            </a:pPr>
            <a:r>
              <a:rPr lang="cs-CZ" sz="2000" b="1" spc="150" dirty="0">
                <a:solidFill>
                  <a:schemeClr val="tx1"/>
                </a:solidFill>
              </a:rPr>
              <a:t>DOMOV PRO SENIORY</a:t>
            </a:r>
          </a:p>
          <a:p>
            <a:pPr>
              <a:lnSpc>
                <a:spcPct val="120000"/>
              </a:lnSpc>
            </a:pPr>
            <a:r>
              <a:rPr lang="cs-CZ" sz="2000" b="1" spc="150" dirty="0">
                <a:solidFill>
                  <a:schemeClr val="tx1"/>
                </a:solidFill>
              </a:rPr>
              <a:t>Velké Meziříčí</a:t>
            </a:r>
          </a:p>
          <a:p>
            <a:pPr>
              <a:lnSpc>
                <a:spcPct val="120000"/>
              </a:lnSpc>
            </a:pPr>
            <a:endParaRPr lang="cs-CZ" sz="2000" b="1" spc="150" dirty="0">
              <a:solidFill>
                <a:schemeClr val="tx1"/>
              </a:solidFill>
            </a:endParaRPr>
          </a:p>
          <a:p>
            <a:pPr>
              <a:lnSpc>
                <a:spcPct val="120000"/>
              </a:lnSpc>
            </a:pPr>
            <a:r>
              <a:rPr lang="cs-CZ" sz="2000" i="1" spc="150" dirty="0">
                <a:solidFill>
                  <a:schemeClr val="tx1"/>
                </a:solidFill>
              </a:rPr>
              <a:t>příspěvková organizace</a:t>
            </a:r>
            <a:br>
              <a:rPr lang="cs-CZ" sz="2000" b="1" spc="150" dirty="0">
                <a:solidFill>
                  <a:schemeClr val="tx1"/>
                </a:solidFill>
              </a:rPr>
            </a:br>
            <a:br>
              <a:rPr lang="cs-CZ" sz="2000" b="1" spc="150" dirty="0">
                <a:solidFill>
                  <a:schemeClr val="tx1"/>
                </a:solidFill>
              </a:rPr>
            </a:br>
            <a:r>
              <a:rPr lang="cs-CZ" sz="2000" b="1" spc="150" dirty="0">
                <a:solidFill>
                  <a:schemeClr val="tx1"/>
                </a:solidFill>
              </a:rPr>
              <a:t>2020-2024</a:t>
            </a:r>
            <a:endParaRPr lang="en-GB" sz="2000" b="1" spc="150" dirty="0">
              <a:solidFill>
                <a:schemeClr val="tx1"/>
              </a:solidFill>
            </a:endParaRPr>
          </a:p>
        </p:txBody>
      </p:sp>
      <p:sp>
        <p:nvSpPr>
          <p:cNvPr id="16" name="TextovéPole 15">
            <a:extLst>
              <a:ext uri="{FF2B5EF4-FFF2-40B4-BE49-F238E27FC236}">
                <a16:creationId xmlns:a16="http://schemas.microsoft.com/office/drawing/2014/main" id="{6C3856D3-7812-644C-8B80-DDD316B7E6FC}"/>
              </a:ext>
            </a:extLst>
          </p:cNvPr>
          <p:cNvSpPr txBox="1"/>
          <p:nvPr/>
        </p:nvSpPr>
        <p:spPr>
          <a:xfrm>
            <a:off x="5976794" y="5524775"/>
            <a:ext cx="5695196" cy="1477328"/>
          </a:xfrm>
          <a:prstGeom prst="rect">
            <a:avLst/>
          </a:prstGeom>
          <a:noFill/>
        </p:spPr>
        <p:txBody>
          <a:bodyPr wrap="square" rtlCol="0">
            <a:spAutoFit/>
          </a:bodyPr>
          <a:lstStyle/>
          <a:p>
            <a:pPr algn="r"/>
            <a:r>
              <a:rPr lang="cs-CZ" sz="1000" dirty="0">
                <a:latin typeface="Verdana" panose="020B0604030504040204" pitchFamily="34" charset="0"/>
                <a:ea typeface="Verdana" panose="020B0604030504040204" pitchFamily="34" charset="0"/>
                <a:cs typeface="Verdana" panose="020B0604030504040204" pitchFamily="34" charset="0"/>
              </a:rPr>
              <a:t>Domov pro seniory Velké Meziříčí,</a:t>
            </a:r>
          </a:p>
          <a:p>
            <a:pPr algn="r"/>
            <a:r>
              <a:rPr lang="cs-CZ" sz="1000" dirty="0">
                <a:latin typeface="Verdana" panose="020B0604030504040204" pitchFamily="34" charset="0"/>
                <a:ea typeface="Verdana" panose="020B0604030504040204" pitchFamily="34" charset="0"/>
                <a:cs typeface="Verdana" panose="020B0604030504040204" pitchFamily="34" charset="0"/>
              </a:rPr>
              <a:t> příspěvková organizace</a:t>
            </a:r>
          </a:p>
          <a:p>
            <a:pPr algn="r"/>
            <a:endParaRPr lang="cs-CZ" sz="1000" dirty="0">
              <a:latin typeface="Verdana" panose="020B0604030504040204" pitchFamily="34" charset="0"/>
              <a:ea typeface="Verdana" panose="020B0604030504040204" pitchFamily="34" charset="0"/>
              <a:cs typeface="Verdana" panose="020B0604030504040204" pitchFamily="34" charset="0"/>
            </a:endParaRPr>
          </a:p>
          <a:p>
            <a:pPr algn="r"/>
            <a:r>
              <a:rPr lang="cs-CZ" sz="1000" dirty="0">
                <a:latin typeface="Verdana" panose="020B0604030504040204" pitchFamily="34" charset="0"/>
                <a:ea typeface="Verdana" panose="020B0604030504040204" pitchFamily="34" charset="0"/>
                <a:cs typeface="Verdana" panose="020B0604030504040204" pitchFamily="34" charset="0"/>
              </a:rPr>
              <a:t>Zdenky Vorlové 2160, 594 01 Velké Meziříčí </a:t>
            </a:r>
          </a:p>
          <a:p>
            <a:pPr algn="r"/>
            <a:r>
              <a:rPr lang="cs-CZ" sz="1000" dirty="0">
                <a:latin typeface="Verdana" panose="020B0604030504040204" pitchFamily="34" charset="0"/>
                <a:ea typeface="Verdana" panose="020B0604030504040204" pitchFamily="34" charset="0"/>
                <a:cs typeface="Verdana" panose="020B0604030504040204" pitchFamily="34" charset="0"/>
              </a:rPr>
              <a:t>IČO: 71184465, DIČ CZ 71184465</a:t>
            </a:r>
          </a:p>
          <a:p>
            <a:pPr algn="r"/>
            <a:endParaRPr lang="cs-CZ" sz="1000" dirty="0">
              <a:latin typeface="Verdana" panose="020B0604030504040204" pitchFamily="34" charset="0"/>
              <a:ea typeface="Verdana" panose="020B0604030504040204" pitchFamily="34" charset="0"/>
              <a:cs typeface="Verdana" panose="020B0604030504040204" pitchFamily="34" charset="0"/>
            </a:endParaRPr>
          </a:p>
          <a:p>
            <a:pPr algn="r"/>
            <a:r>
              <a:rPr lang="cs-CZ" sz="1000" dirty="0">
                <a:latin typeface="Verdana" panose="020B0604030504040204" pitchFamily="34" charset="0"/>
                <a:ea typeface="Verdana" panose="020B0604030504040204" pitchFamily="34" charset="0"/>
                <a:cs typeface="Verdana" panose="020B0604030504040204" pitchFamily="34" charset="0"/>
              </a:rPr>
              <a:t>Datová schránka:  MW2PH56</a:t>
            </a:r>
          </a:p>
          <a:p>
            <a:pPr algn="r"/>
            <a:r>
              <a:rPr lang="cs-CZ" sz="1000" dirty="0">
                <a:latin typeface="Verdana" panose="020B0604030504040204" pitchFamily="34" charset="0"/>
                <a:ea typeface="Verdana" panose="020B0604030504040204" pitchFamily="34" charset="0"/>
                <a:cs typeface="Verdana" panose="020B0604030504040204" pitchFamily="34" charset="0"/>
              </a:rPr>
              <a:t>e-mail: recepce@domovvm.cz</a:t>
            </a:r>
          </a:p>
          <a:p>
            <a:pPr algn="r"/>
            <a:endParaRPr sz="1000" dirty="0">
              <a:latin typeface="Verdana" panose="020B0604030504040204" pitchFamily="34" charset="0"/>
              <a:ea typeface="Verdana" panose="020B0604030504040204" pitchFamily="34" charset="0"/>
              <a:cs typeface="Verdana" panose="020B0604030504040204" pitchFamily="34" charset="0"/>
            </a:endParaRPr>
          </a:p>
        </p:txBody>
      </p:sp>
      <p:sp>
        <p:nvSpPr>
          <p:cNvPr id="2" name="TextovéPole 1">
            <a:extLst>
              <a:ext uri="{FF2B5EF4-FFF2-40B4-BE49-F238E27FC236}">
                <a16:creationId xmlns:a16="http://schemas.microsoft.com/office/drawing/2014/main" id="{D4C210BF-C4FA-6242-A686-814F790597F7}"/>
              </a:ext>
            </a:extLst>
          </p:cNvPr>
          <p:cNvSpPr txBox="1"/>
          <p:nvPr/>
        </p:nvSpPr>
        <p:spPr>
          <a:xfrm>
            <a:off x="844253" y="781911"/>
            <a:ext cx="7948055" cy="584775"/>
          </a:xfrm>
          <a:prstGeom prst="rect">
            <a:avLst/>
          </a:prstGeom>
          <a:noFill/>
        </p:spPr>
        <p:txBody>
          <a:bodyPr wrap="square" rtlCol="0">
            <a:spAutoFit/>
          </a:bodyPr>
          <a:lstStyle/>
          <a:p>
            <a:r>
              <a:rPr lang="cs-CZ" sz="3200" b="1" spc="150" dirty="0">
                <a:latin typeface="Verdana" panose="020B0604030504040204" pitchFamily="34" charset="0"/>
                <a:ea typeface="Verdana" panose="020B0604030504040204" pitchFamily="34" charset="0"/>
                <a:cs typeface="Verdana" panose="020B0604030504040204" pitchFamily="34" charset="0"/>
              </a:rPr>
              <a:t>STRATEGIE organizace</a:t>
            </a:r>
          </a:p>
        </p:txBody>
      </p:sp>
      <p:pic>
        <p:nvPicPr>
          <p:cNvPr id="9" name="Obrázek 8">
            <a:extLst>
              <a:ext uri="{FF2B5EF4-FFF2-40B4-BE49-F238E27FC236}">
                <a16:creationId xmlns:a16="http://schemas.microsoft.com/office/drawing/2014/main" id="{E2791C80-8E9F-0643-A773-E84F437B27A6}"/>
              </a:ext>
            </a:extLst>
          </p:cNvPr>
          <p:cNvPicPr>
            <a:picLocks noChangeAspect="1"/>
          </p:cNvPicPr>
          <p:nvPr/>
        </p:nvPicPr>
        <p:blipFill>
          <a:blip r:embed="rId2"/>
          <a:stretch>
            <a:fillRect/>
          </a:stretch>
        </p:blipFill>
        <p:spPr>
          <a:xfrm>
            <a:off x="318056" y="2492168"/>
            <a:ext cx="1908773" cy="2697946"/>
          </a:xfrm>
          <a:prstGeom prst="rect">
            <a:avLst/>
          </a:prstGeom>
        </p:spPr>
      </p:pic>
      <p:pic>
        <p:nvPicPr>
          <p:cNvPr id="17" name="Obrázek 16" descr="Obsah obrázku exteriér, silnice, tráva, budova&#10;&#10;Popis byl vytvořen automaticky">
            <a:extLst>
              <a:ext uri="{FF2B5EF4-FFF2-40B4-BE49-F238E27FC236}">
                <a16:creationId xmlns:a16="http://schemas.microsoft.com/office/drawing/2014/main" id="{85D29671-ACB1-9143-8AAA-68FE0E258EE5}"/>
              </a:ext>
            </a:extLst>
          </p:cNvPr>
          <p:cNvPicPr>
            <a:picLocks noChangeAspect="1"/>
          </p:cNvPicPr>
          <p:nvPr/>
        </p:nvPicPr>
        <p:blipFill>
          <a:blip r:embed="rId3"/>
          <a:stretch>
            <a:fillRect/>
          </a:stretch>
        </p:blipFill>
        <p:spPr>
          <a:xfrm>
            <a:off x="7035801" y="1998945"/>
            <a:ext cx="5156200" cy="3373155"/>
          </a:xfrm>
          <a:prstGeom prst="rect">
            <a:avLst/>
          </a:prstGeom>
        </p:spPr>
      </p:pic>
      <p:sp>
        <p:nvSpPr>
          <p:cNvPr id="18" name="Rámeček 17">
            <a:extLst>
              <a:ext uri="{FF2B5EF4-FFF2-40B4-BE49-F238E27FC236}">
                <a16:creationId xmlns:a16="http://schemas.microsoft.com/office/drawing/2014/main" id="{B46AEBA3-1978-8343-9420-928DB9615379}"/>
              </a:ext>
            </a:extLst>
          </p:cNvPr>
          <p:cNvSpPr/>
          <p:nvPr/>
        </p:nvSpPr>
        <p:spPr>
          <a:xfrm>
            <a:off x="0" y="1998945"/>
            <a:ext cx="12192000" cy="3373155"/>
          </a:xfrm>
          <a:prstGeom prst="frame">
            <a:avLst>
              <a:gd name="adj1" fmla="val 15141"/>
            </a:avLst>
          </a:prstGeom>
          <a:solidFill>
            <a:srgbClr val="88B04B">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tx1"/>
              </a:solidFill>
            </a:endParaRPr>
          </a:p>
        </p:txBody>
      </p:sp>
    </p:spTree>
    <p:extLst>
      <p:ext uri="{BB962C8B-B14F-4D97-AF65-F5344CB8AC3E}">
        <p14:creationId xmlns:p14="http://schemas.microsoft.com/office/powerpoint/2010/main" val="2780497109"/>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adpis 1">
            <a:extLst>
              <a:ext uri="{FF2B5EF4-FFF2-40B4-BE49-F238E27FC236}">
                <a16:creationId xmlns:a16="http://schemas.microsoft.com/office/drawing/2014/main" id="{55118F43-0E42-A14F-87CB-F062B18F4F30}"/>
              </a:ext>
            </a:extLst>
          </p:cNvPr>
          <p:cNvSpPr>
            <a:spLocks noGrp="1"/>
          </p:cNvSpPr>
          <p:nvPr>
            <p:ph type="title"/>
          </p:nvPr>
        </p:nvSpPr>
        <p:spPr>
          <a:xfrm>
            <a:off x="852488" y="0"/>
            <a:ext cx="9601200" cy="1325563"/>
          </a:xfrm>
        </p:spPr>
        <p:txBody>
          <a:bodyPr>
            <a:normAutofit/>
          </a:bodyPr>
          <a:lstStyle/>
          <a:p>
            <a:r>
              <a:rPr lang="cs-CZ" sz="2600" b="1" dirty="0">
                <a:latin typeface="Verdana" panose="020B0604030504040204" pitchFamily="34" charset="0"/>
                <a:ea typeface="Verdana" panose="020B0604030504040204" pitchFamily="34" charset="0"/>
                <a:cs typeface="Verdana" panose="020B0604030504040204" pitchFamily="34" charset="0"/>
              </a:rPr>
              <a:t>C3: Spokojený klient– PRIORITY (1/2)</a:t>
            </a:r>
          </a:p>
        </p:txBody>
      </p:sp>
      <p:graphicFrame>
        <p:nvGraphicFramePr>
          <p:cNvPr id="33" name="Content Placeholder 11">
            <a:extLst>
              <a:ext uri="{FF2B5EF4-FFF2-40B4-BE49-F238E27FC236}">
                <a16:creationId xmlns:a16="http://schemas.microsoft.com/office/drawing/2014/main" id="{BE22A0A9-29AD-C34B-A46E-6AE81115CAEE}"/>
              </a:ext>
            </a:extLst>
          </p:cNvPr>
          <p:cNvGraphicFramePr>
            <a:graphicFrameLocks/>
          </p:cNvGraphicFramePr>
          <p:nvPr>
            <p:extLst>
              <p:ext uri="{D42A27DB-BD31-4B8C-83A1-F6EECF244321}">
                <p14:modId xmlns:p14="http://schemas.microsoft.com/office/powerpoint/2010/main" val="3919322510"/>
              </p:ext>
            </p:extLst>
          </p:nvPr>
        </p:nvGraphicFramePr>
        <p:xfrm>
          <a:off x="921858" y="1827289"/>
          <a:ext cx="10348285" cy="4853211"/>
        </p:xfrm>
        <a:graphic>
          <a:graphicData uri="http://schemas.openxmlformats.org/drawingml/2006/table">
            <a:tbl>
              <a:tblPr bandRow="1">
                <a:tableStyleId>{5C22544A-7EE6-4342-B048-85BDC9FD1C3A}</a:tableStyleId>
              </a:tblPr>
              <a:tblGrid>
                <a:gridCol w="3222803">
                  <a:extLst>
                    <a:ext uri="{9D8B030D-6E8A-4147-A177-3AD203B41FA5}">
                      <a16:colId xmlns:a16="http://schemas.microsoft.com/office/drawing/2014/main" val="20000"/>
                    </a:ext>
                  </a:extLst>
                </a:gridCol>
                <a:gridCol w="339938">
                  <a:extLst>
                    <a:ext uri="{9D8B030D-6E8A-4147-A177-3AD203B41FA5}">
                      <a16:colId xmlns:a16="http://schemas.microsoft.com/office/drawing/2014/main" val="20001"/>
                    </a:ext>
                  </a:extLst>
                </a:gridCol>
                <a:gridCol w="3222803">
                  <a:extLst>
                    <a:ext uri="{9D8B030D-6E8A-4147-A177-3AD203B41FA5}">
                      <a16:colId xmlns:a16="http://schemas.microsoft.com/office/drawing/2014/main" val="20002"/>
                    </a:ext>
                  </a:extLst>
                </a:gridCol>
                <a:gridCol w="339938">
                  <a:extLst>
                    <a:ext uri="{9D8B030D-6E8A-4147-A177-3AD203B41FA5}">
                      <a16:colId xmlns:a16="http://schemas.microsoft.com/office/drawing/2014/main" val="20003"/>
                    </a:ext>
                  </a:extLst>
                </a:gridCol>
                <a:gridCol w="3222803">
                  <a:extLst>
                    <a:ext uri="{9D8B030D-6E8A-4147-A177-3AD203B41FA5}">
                      <a16:colId xmlns:a16="http://schemas.microsoft.com/office/drawing/2014/main" val="20004"/>
                    </a:ext>
                  </a:extLst>
                </a:gridCol>
              </a:tblGrid>
              <a:tr h="342171">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cs-CZ" sz="1000" b="1" i="1" u="none" noProof="0" dirty="0">
                          <a:latin typeface="Verdana" panose="020B0604030504040204" pitchFamily="34" charset="0"/>
                          <a:ea typeface="Verdana" panose="020B0604030504040204" pitchFamily="34" charset="0"/>
                          <a:cs typeface="Verdana" panose="020B0604030504040204" pitchFamily="34" charset="0"/>
                        </a:rPr>
                        <a:t>P1: Vysoký standard péče</a:t>
                      </a:r>
                    </a:p>
                  </a:txBody>
                  <a:tcPr anchor="ctr">
                    <a:lnB w="57150" cap="flat" cmpd="sng" algn="ctr">
                      <a:solidFill>
                        <a:srgbClr val="88B04B"/>
                      </a:solidFill>
                      <a:prstDash val="solid"/>
                      <a:round/>
                      <a:headEnd type="none" w="med" len="med"/>
                      <a:tailEnd type="none" w="med" len="med"/>
                    </a:lnB>
                    <a:solidFill>
                      <a:schemeClr val="bg1"/>
                    </a:solidFill>
                  </a:tcPr>
                </a:tc>
                <a:tc rowSpan="2">
                  <a:txBody>
                    <a:bodyPr/>
                    <a:lstStyle/>
                    <a:p>
                      <a:pPr algn="ctr"/>
                      <a:endParaRPr lang="cs-CZ" sz="1000" b="0" i="1" u="none" noProof="0" dirty="0">
                        <a:latin typeface="Verdana" panose="020B0604030504040204" pitchFamily="34" charset="0"/>
                        <a:ea typeface="Verdana" panose="020B0604030504040204" pitchFamily="34" charset="0"/>
                        <a:cs typeface="Verdana" panose="020B0604030504040204" pitchFamily="34" charset="0"/>
                      </a:endParaRPr>
                    </a:p>
                  </a:txBody>
                  <a:tcPr anchor="ctr">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cs-CZ" sz="1000" b="1" i="1" u="none" noProof="0" dirty="0">
                          <a:latin typeface="Verdana" panose="020B0604030504040204" pitchFamily="34" charset="0"/>
                          <a:ea typeface="Verdana" panose="020B0604030504040204" pitchFamily="34" charset="0"/>
                          <a:cs typeface="Verdana" panose="020B0604030504040204" pitchFamily="34" charset="0"/>
                        </a:rPr>
                        <a:t>P2: Domácí prostředí</a:t>
                      </a:r>
                    </a:p>
                  </a:txBody>
                  <a:tcPr anchor="ctr">
                    <a:lnB w="57150" cap="flat" cmpd="sng" algn="ctr">
                      <a:solidFill>
                        <a:srgbClr val="88B04B"/>
                      </a:solidFill>
                      <a:prstDash val="solid"/>
                      <a:round/>
                      <a:headEnd type="none" w="med" len="med"/>
                      <a:tailEnd type="none" w="med" len="med"/>
                    </a:lnB>
                    <a:solidFill>
                      <a:schemeClr val="bg1"/>
                    </a:solidFill>
                  </a:tcPr>
                </a:tc>
                <a:tc rowSpan="2">
                  <a:txBody>
                    <a:bodyPr/>
                    <a:lstStyle/>
                    <a:p>
                      <a:pPr algn="ctr"/>
                      <a:endParaRPr lang="cs-CZ" sz="1000" b="0" i="1" u="none" noProof="0" dirty="0">
                        <a:latin typeface="Verdana" panose="020B0604030504040204" pitchFamily="34" charset="0"/>
                        <a:ea typeface="Verdana" panose="020B0604030504040204" pitchFamily="34" charset="0"/>
                        <a:cs typeface="Verdana" panose="020B0604030504040204" pitchFamily="34" charset="0"/>
                      </a:endParaRPr>
                    </a:p>
                  </a:txBody>
                  <a:tcPr anchor="ctr">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cs-CZ" sz="1000" b="1" i="1" u="none" noProof="0" dirty="0">
                          <a:latin typeface="Verdana" panose="020B0604030504040204" pitchFamily="34" charset="0"/>
                          <a:ea typeface="Verdana" panose="020B0604030504040204" pitchFamily="34" charset="0"/>
                          <a:cs typeface="Verdana" panose="020B0604030504040204" pitchFamily="34" charset="0"/>
                        </a:rPr>
                        <a:t>P3: Společenský život</a:t>
                      </a:r>
                    </a:p>
                  </a:txBody>
                  <a:tcPr anchor="ctr">
                    <a:lnB w="57150" cap="flat" cmpd="sng" algn="ctr">
                      <a:solidFill>
                        <a:srgbClr val="88B04B"/>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881941">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cs-CZ" sz="1000" i="0" dirty="0">
                          <a:latin typeface="Verdana" panose="020B0604030504040204" pitchFamily="34" charset="0"/>
                          <a:ea typeface="Verdana" panose="020B0604030504040204" pitchFamily="34" charset="0"/>
                          <a:cs typeface="Verdana" panose="020B0604030504040204" pitchFamily="34" charset="0"/>
                        </a:rPr>
                        <a:t>Základním pilířem naší péče vždy bude dodržování vysokého standardu práce, potvrzeného certifikací.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cs-CZ" sz="1000" b="0" i="1" u="none" noProof="0" dirty="0">
                        <a:latin typeface="Verdana" panose="020B0604030504040204" pitchFamily="34" charset="0"/>
                        <a:ea typeface="Verdana" panose="020B0604030504040204" pitchFamily="34" charset="0"/>
                        <a:cs typeface="Verdana" panose="020B060403050404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cs-CZ" sz="1000" b="0" i="1" u="none" noProof="0" dirty="0">
                        <a:latin typeface="Verdana" panose="020B0604030504040204" pitchFamily="34" charset="0"/>
                        <a:ea typeface="Verdana" panose="020B0604030504040204" pitchFamily="34" charset="0"/>
                        <a:cs typeface="Verdana" panose="020B060403050404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cs-CZ" sz="1000" b="0" i="1" u="none" noProof="0" dirty="0">
                        <a:latin typeface="Verdana" panose="020B0604030504040204" pitchFamily="34" charset="0"/>
                        <a:ea typeface="Verdana" panose="020B0604030504040204" pitchFamily="34" charset="0"/>
                        <a:cs typeface="Verdana" panose="020B060403050404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cs-CZ" sz="1000" b="0" i="1" u="none" noProof="0" dirty="0">
                        <a:latin typeface="Verdana" panose="020B0604030504040204" pitchFamily="34" charset="0"/>
                        <a:ea typeface="Verdana" panose="020B0604030504040204" pitchFamily="34" charset="0"/>
                        <a:cs typeface="Verdana" panose="020B060403050404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cs-CZ" sz="1000" b="0" i="1" u="none" noProof="0" dirty="0">
                        <a:latin typeface="Verdana" panose="020B0604030504040204" pitchFamily="34" charset="0"/>
                        <a:ea typeface="Verdana" panose="020B0604030504040204" pitchFamily="34" charset="0"/>
                        <a:cs typeface="Verdana" panose="020B060403050404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cs-CZ" sz="1000" b="0" i="1" u="none" noProof="0" dirty="0">
                        <a:latin typeface="Verdana" panose="020B0604030504040204" pitchFamily="34" charset="0"/>
                        <a:ea typeface="Verdana" panose="020B0604030504040204" pitchFamily="34" charset="0"/>
                        <a:cs typeface="Verdana" panose="020B060403050404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cs-CZ" sz="1000" b="0" i="1" u="none" noProof="0" dirty="0">
                        <a:latin typeface="Verdana" panose="020B0604030504040204" pitchFamily="34" charset="0"/>
                        <a:ea typeface="Verdana" panose="020B0604030504040204" pitchFamily="34" charset="0"/>
                        <a:cs typeface="Verdana" panose="020B060403050404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cs-CZ" sz="1000" b="0" i="1" u="none" noProof="0" dirty="0">
                        <a:latin typeface="Verdana" panose="020B0604030504040204" pitchFamily="34" charset="0"/>
                        <a:ea typeface="Verdana" panose="020B0604030504040204" pitchFamily="34" charset="0"/>
                        <a:cs typeface="Verdana" panose="020B060403050404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cs-CZ" sz="1000" b="0" i="1" u="none" noProof="0" dirty="0">
                        <a:latin typeface="Verdana" panose="020B0604030504040204" pitchFamily="34" charset="0"/>
                        <a:ea typeface="Verdana" panose="020B0604030504040204" pitchFamily="34" charset="0"/>
                        <a:cs typeface="Verdana" panose="020B060403050404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cs-CZ" sz="1000" b="0" i="1" u="none" noProof="0" dirty="0">
                        <a:latin typeface="Verdana" panose="020B0604030504040204" pitchFamily="34" charset="0"/>
                        <a:ea typeface="Verdana" panose="020B0604030504040204" pitchFamily="34" charset="0"/>
                        <a:cs typeface="Verdana" panose="020B0604030504040204" pitchFamily="34" charset="0"/>
                      </a:endParaRPr>
                    </a:p>
                  </a:txBody>
                  <a:tcPr>
                    <a:lnT w="57150" cap="flat" cmpd="sng" algn="ctr">
                      <a:solidFill>
                        <a:srgbClr val="88B04B"/>
                      </a:solidFill>
                      <a:prstDash val="solid"/>
                      <a:round/>
                      <a:headEnd type="none" w="med" len="med"/>
                      <a:tailEnd type="none" w="med" len="med"/>
                    </a:lnT>
                    <a:solidFill>
                      <a:schemeClr val="bg1"/>
                    </a:solidFill>
                  </a:tcPr>
                </a:tc>
                <a:tc vMerge="1">
                  <a:txBody>
                    <a:bodyPr/>
                    <a:lstStyle/>
                    <a:p>
                      <a:endParaRPr lang="nl-NL" sz="1000" dirty="0"/>
                    </a:p>
                  </a:txBody>
                  <a:tcPr>
                    <a:lnT w="28575" cap="flat" cmpd="sng" algn="ctr">
                      <a:solidFill>
                        <a:schemeClr val="accent1"/>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cs-CZ" sz="1000" i="0" dirty="0">
                          <a:latin typeface="Verdana" panose="020B0604030504040204" pitchFamily="34" charset="0"/>
                          <a:ea typeface="Verdana" panose="020B0604030504040204" pitchFamily="34" charset="0"/>
                          <a:cs typeface="Verdana" panose="020B0604030504040204" pitchFamily="34" charset="0"/>
                        </a:rPr>
                        <a:t>Když už nemůže žít náš klient skutečně doma, vytváříme mu domácí prostředí v domově.</a:t>
                      </a:r>
                      <a:endParaRPr lang="cs-CZ" sz="1000" b="0" i="0" u="none" noProof="0" dirty="0">
                        <a:latin typeface="Verdana" panose="020B0604030504040204" pitchFamily="34" charset="0"/>
                        <a:ea typeface="Verdana" panose="020B0604030504040204" pitchFamily="34" charset="0"/>
                        <a:cs typeface="Verdana" panose="020B0604030504040204" pitchFamily="34" charset="0"/>
                      </a:endParaRPr>
                    </a:p>
                    <a:p>
                      <a:endParaRPr lang="cs-CZ" sz="1000" b="0" i="1" u="none" noProof="0" dirty="0">
                        <a:latin typeface="Verdana" panose="020B0604030504040204" pitchFamily="34" charset="0"/>
                        <a:ea typeface="Verdana" panose="020B0604030504040204" pitchFamily="34" charset="0"/>
                        <a:cs typeface="Verdana" panose="020B0604030504040204" pitchFamily="34" charset="0"/>
                      </a:endParaRPr>
                    </a:p>
                  </a:txBody>
                  <a:tcPr>
                    <a:lnT w="57150" cap="flat" cmpd="sng" algn="ctr">
                      <a:solidFill>
                        <a:srgbClr val="88B04B"/>
                      </a:solidFill>
                      <a:prstDash val="solid"/>
                      <a:round/>
                      <a:headEnd type="none" w="med" len="med"/>
                      <a:tailEnd type="none" w="med" len="med"/>
                    </a:lnT>
                    <a:solidFill>
                      <a:schemeClr val="bg1"/>
                    </a:solidFill>
                  </a:tcPr>
                </a:tc>
                <a:tc vMerge="1">
                  <a:txBody>
                    <a:bodyPr/>
                    <a:lstStyle/>
                    <a:p>
                      <a:endParaRPr lang="nl-NL" sz="1000"/>
                    </a:p>
                  </a:txBody>
                  <a:tcPr>
                    <a:lnT w="28575" cap="flat" cmpd="sng" algn="ctr">
                      <a:solidFill>
                        <a:schemeClr val="accent1"/>
                      </a:solidFill>
                      <a:prstDash val="solid"/>
                      <a:round/>
                      <a:headEnd type="none" w="med" len="med"/>
                      <a:tailEnd type="none" w="med" len="med"/>
                    </a:lnT>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cs-CZ" sz="1000" i="0" dirty="0">
                          <a:latin typeface="Verdana" panose="020B0604030504040204" pitchFamily="34" charset="0"/>
                          <a:ea typeface="Verdana" panose="020B0604030504040204" pitchFamily="34" charset="0"/>
                          <a:cs typeface="Verdana" panose="020B0604030504040204" pitchFamily="34" charset="0"/>
                        </a:rPr>
                        <a:t>V průběhu roku pořádáme řadu akcí, kulturních, společenských i vzdělávacích. Kdo chce, může být stále aktivní. </a:t>
                      </a:r>
                      <a:endParaRPr lang="cs-CZ" sz="1000" b="0" i="1" u="none" noProof="0" dirty="0">
                        <a:latin typeface="Verdana" panose="020B0604030504040204" pitchFamily="34" charset="0"/>
                        <a:ea typeface="Verdana" panose="020B0604030504040204" pitchFamily="34" charset="0"/>
                        <a:cs typeface="Verdana" panose="020B0604030504040204" pitchFamily="34" charset="0"/>
                      </a:endParaRPr>
                    </a:p>
                  </a:txBody>
                  <a:tcPr>
                    <a:lnT w="57150" cap="flat" cmpd="sng" algn="ctr">
                      <a:solidFill>
                        <a:srgbClr val="88B04B"/>
                      </a:solidFill>
                      <a:prstDash val="solid"/>
                      <a:round/>
                      <a:headEnd type="none" w="med" len="med"/>
                      <a:tailEnd type="none" w="med" len="med"/>
                    </a:lnT>
                    <a:solidFill>
                      <a:schemeClr val="bg1"/>
                    </a:solidFill>
                  </a:tcPr>
                </a:tc>
                <a:extLst>
                  <a:ext uri="{0D108BD9-81ED-4DB2-BD59-A6C34878D82A}">
                    <a16:rowId xmlns:a16="http://schemas.microsoft.com/office/drawing/2014/main" val="10001"/>
                  </a:ext>
                </a:extLst>
              </a:tr>
              <a:tr h="342171">
                <a:tc>
                  <a:txBody>
                    <a:bodyPr/>
                    <a:lstStyle/>
                    <a:p>
                      <a:pPr marL="0" algn="ctr" defTabSz="1219170" rtl="0" eaLnBrk="1" latinLnBrk="0" hangingPunct="1"/>
                      <a:endParaRPr lang="cs-CZ" sz="1000" b="0" i="1" u="none" noProof="0" dirty="0">
                        <a:latin typeface="Verdana" panose="020B0604030504040204" pitchFamily="34" charset="0"/>
                        <a:ea typeface="Verdana" panose="020B0604030504040204" pitchFamily="34" charset="0"/>
                        <a:cs typeface="Verdana" panose="020B0604030504040204" pitchFamily="34" charset="0"/>
                      </a:endParaRPr>
                    </a:p>
                    <a:p>
                      <a:pPr marL="0" algn="ctr" defTabSz="1219170" rtl="0" eaLnBrk="1" latinLnBrk="0" hangingPunct="1"/>
                      <a:endParaRPr lang="cs-CZ" sz="1000" b="0" i="1" u="none" noProof="0" dirty="0">
                        <a:latin typeface="Verdana" panose="020B0604030504040204" pitchFamily="34" charset="0"/>
                        <a:ea typeface="Verdana" panose="020B0604030504040204" pitchFamily="34" charset="0"/>
                        <a:cs typeface="Verdana" panose="020B0604030504040204" pitchFamily="34" charset="0"/>
                      </a:endParaRPr>
                    </a:p>
                    <a:p>
                      <a:pPr marL="0" algn="l" defTabSz="1219170" rtl="0" eaLnBrk="1" latinLnBrk="0" hangingPunct="1"/>
                      <a:r>
                        <a:rPr lang="cs-CZ" sz="1000" b="1" i="1" u="none" noProof="0" dirty="0">
                          <a:latin typeface="Verdana" panose="020B0604030504040204" pitchFamily="34" charset="0"/>
                          <a:ea typeface="Verdana" panose="020B0604030504040204" pitchFamily="34" charset="0"/>
                          <a:cs typeface="Verdana" panose="020B0604030504040204" pitchFamily="34" charset="0"/>
                        </a:rPr>
                        <a:t>Opatření</a:t>
                      </a:r>
                      <a:endParaRPr lang="cs-CZ" sz="1000" b="1" i="1" u="none" kern="1200" noProof="0" dirty="0">
                        <a:solidFill>
                          <a:schemeClr val="dk1"/>
                        </a:solidFill>
                        <a:latin typeface="Verdana" panose="020B0604030504040204" pitchFamily="34" charset="0"/>
                        <a:ea typeface="Verdana" panose="020B0604030504040204" pitchFamily="34" charset="0"/>
                        <a:cs typeface="Verdana" panose="020B0604030504040204" pitchFamily="34" charset="0"/>
                      </a:endParaRPr>
                    </a:p>
                  </a:txBody>
                  <a:tcPr anchor="ctr">
                    <a:lnB w="12700" cap="flat" cmpd="sng" algn="ctr">
                      <a:solidFill>
                        <a:srgbClr val="7030A0"/>
                      </a:solidFill>
                      <a:prstDash val="solid"/>
                      <a:round/>
                      <a:headEnd type="none" w="med" len="med"/>
                      <a:tailEnd type="none" w="med" len="med"/>
                    </a:lnB>
                    <a:solidFill>
                      <a:schemeClr val="bg1"/>
                    </a:solidFill>
                  </a:tcPr>
                </a:tc>
                <a:tc rowSpan="2">
                  <a:txBody>
                    <a:bodyPr/>
                    <a:lstStyle/>
                    <a:p>
                      <a:pPr marL="0" algn="ctr" defTabSz="1219170" rtl="0" eaLnBrk="1" latinLnBrk="0" hangingPunct="1"/>
                      <a:endParaRPr lang="cs-CZ" sz="1000" b="0" i="1" u="none" kern="1200" noProof="0" dirty="0">
                        <a:solidFill>
                          <a:schemeClr val="dk1"/>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bg1"/>
                    </a:solidFill>
                  </a:tcPr>
                </a:tc>
                <a:tc>
                  <a:txBody>
                    <a:bodyPr/>
                    <a:lstStyle/>
                    <a:p>
                      <a:pPr marL="0" algn="ctr" defTabSz="1219170" rtl="0" eaLnBrk="1" latinLnBrk="0" hangingPunct="1"/>
                      <a:endParaRPr lang="cs-CZ" sz="1000" b="0" i="1" u="none" kern="1200" noProof="0" dirty="0">
                        <a:solidFill>
                          <a:schemeClr val="dk1"/>
                        </a:solidFill>
                        <a:latin typeface="Verdana" panose="020B0604030504040204" pitchFamily="34" charset="0"/>
                        <a:ea typeface="Verdana" panose="020B0604030504040204" pitchFamily="34" charset="0"/>
                        <a:cs typeface="Verdana" panose="020B0604030504040204" pitchFamily="34" charset="0"/>
                      </a:endParaRPr>
                    </a:p>
                    <a:p>
                      <a:pPr marL="0" algn="ctr" defTabSz="1219170" rtl="0" eaLnBrk="1" latinLnBrk="0" hangingPunct="1"/>
                      <a:endParaRPr lang="cs-CZ" sz="1000" b="0" i="1" u="none" kern="1200" noProof="0" dirty="0">
                        <a:solidFill>
                          <a:schemeClr val="dk1"/>
                        </a:solidFill>
                        <a:latin typeface="Verdana" panose="020B0604030504040204" pitchFamily="34" charset="0"/>
                        <a:ea typeface="Verdana" panose="020B0604030504040204" pitchFamily="34" charset="0"/>
                        <a:cs typeface="Verdana" panose="020B0604030504040204" pitchFamily="34" charset="0"/>
                      </a:endParaRPr>
                    </a:p>
                    <a:p>
                      <a:pPr marL="0" algn="l" defTabSz="1219170" rtl="0" eaLnBrk="1" latinLnBrk="0" hangingPunct="1"/>
                      <a:r>
                        <a:rPr lang="cs-CZ" sz="1000" b="1" i="1" u="none" kern="1200" noProof="0" dirty="0">
                          <a:solidFill>
                            <a:schemeClr val="dk1"/>
                          </a:solidFill>
                          <a:latin typeface="Verdana" panose="020B0604030504040204" pitchFamily="34" charset="0"/>
                          <a:ea typeface="Verdana" panose="020B0604030504040204" pitchFamily="34" charset="0"/>
                          <a:cs typeface="Verdana" panose="020B0604030504040204" pitchFamily="34" charset="0"/>
                        </a:rPr>
                        <a:t>Opatření</a:t>
                      </a:r>
                    </a:p>
                  </a:txBody>
                  <a:tcPr anchor="ctr">
                    <a:lnB w="12700" cap="flat" cmpd="sng" algn="ctr">
                      <a:solidFill>
                        <a:srgbClr val="7030A0"/>
                      </a:solidFill>
                      <a:prstDash val="solid"/>
                      <a:round/>
                      <a:headEnd type="none" w="med" len="med"/>
                      <a:tailEnd type="none" w="med" len="med"/>
                    </a:lnB>
                    <a:solidFill>
                      <a:schemeClr val="bg1"/>
                    </a:solidFill>
                  </a:tcPr>
                </a:tc>
                <a:tc rowSpan="2">
                  <a:txBody>
                    <a:bodyPr/>
                    <a:lstStyle/>
                    <a:p>
                      <a:pPr marL="0" algn="ctr" defTabSz="1219170" rtl="0" eaLnBrk="1" latinLnBrk="0" hangingPunct="1"/>
                      <a:endParaRPr lang="cs-CZ" sz="1000" b="0" i="1" u="none" kern="1200" noProof="0" dirty="0">
                        <a:solidFill>
                          <a:schemeClr val="dk1"/>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bg1"/>
                    </a:solidFill>
                  </a:tcPr>
                </a:tc>
                <a:tc>
                  <a:txBody>
                    <a:bodyPr/>
                    <a:lstStyle/>
                    <a:p>
                      <a:pPr marL="0" algn="ctr" defTabSz="1219170" rtl="0" eaLnBrk="1" latinLnBrk="0" hangingPunct="1"/>
                      <a:endParaRPr lang="cs-CZ" sz="1000" b="0" i="1" u="none" kern="1200" noProof="0" dirty="0">
                        <a:solidFill>
                          <a:schemeClr val="dk1"/>
                        </a:solidFill>
                        <a:latin typeface="Verdana" panose="020B0604030504040204" pitchFamily="34" charset="0"/>
                        <a:ea typeface="Verdana" panose="020B0604030504040204" pitchFamily="34" charset="0"/>
                        <a:cs typeface="Verdana" panose="020B0604030504040204" pitchFamily="34" charset="0"/>
                      </a:endParaRPr>
                    </a:p>
                    <a:p>
                      <a:pPr marL="0" algn="ctr" defTabSz="1219170" rtl="0" eaLnBrk="1" latinLnBrk="0" hangingPunct="1"/>
                      <a:endParaRPr lang="cs-CZ" sz="1000" b="0" i="1" u="none" kern="1200" noProof="0" dirty="0">
                        <a:solidFill>
                          <a:schemeClr val="dk1"/>
                        </a:solidFill>
                        <a:latin typeface="Verdana" panose="020B0604030504040204" pitchFamily="34" charset="0"/>
                        <a:ea typeface="Verdana" panose="020B0604030504040204" pitchFamily="34" charset="0"/>
                        <a:cs typeface="Verdana" panose="020B0604030504040204" pitchFamily="34" charset="0"/>
                      </a:endParaRPr>
                    </a:p>
                    <a:p>
                      <a:pPr algn="l"/>
                      <a:r>
                        <a:rPr lang="cs-CZ" sz="1000" b="1" i="1" u="none" noProof="0" dirty="0">
                          <a:latin typeface="Verdana" panose="020B0604030504040204" pitchFamily="34" charset="0"/>
                          <a:ea typeface="Verdana" panose="020B0604030504040204" pitchFamily="34" charset="0"/>
                          <a:cs typeface="Verdana" panose="020B0604030504040204" pitchFamily="34" charset="0"/>
                        </a:rPr>
                        <a:t>Opatření</a:t>
                      </a:r>
                    </a:p>
                  </a:txBody>
                  <a:tcPr anchor="ctr">
                    <a:lnB w="12700" cap="flat" cmpd="sng" algn="ctr">
                      <a:solidFill>
                        <a:srgbClr val="7030A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881941">
                <a:tc>
                  <a:txBody>
                    <a:bodyPr/>
                    <a:lstStyle/>
                    <a:p>
                      <a:pPr lvl="0"/>
                      <a:endParaRPr lang="cs-CZ" sz="1000" b="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p>
                      <a:pPr lvl="0"/>
                      <a:r>
                        <a:rPr lang="cs-CZ" sz="1000" b="1" kern="1200" dirty="0">
                          <a:solidFill>
                            <a:srgbClr val="7030A0"/>
                          </a:solidFill>
                          <a:effectLst/>
                          <a:latin typeface="Verdana" panose="020B0604030504040204" pitchFamily="34" charset="0"/>
                          <a:ea typeface="Verdana" panose="020B0604030504040204" pitchFamily="34" charset="0"/>
                          <a:cs typeface="Verdana" panose="020B0604030504040204" pitchFamily="34" charset="0"/>
                        </a:rPr>
                        <a:t>O3.1.1: Kvalita </a:t>
                      </a:r>
                    </a:p>
                    <a:p>
                      <a:r>
                        <a:rPr lang="cs-CZ" sz="1000" b="0" i="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Vysokou úroveň služeb potvrzujeme (dosahujeme) certifikací kvality.</a:t>
                      </a:r>
                      <a:endParaRPr lang="cs-CZ" sz="1000" b="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p>
                      <a:pPr lvl="0"/>
                      <a:endParaRPr lang="cs-CZ" sz="1000" b="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p>
                      <a:pPr lvl="0"/>
                      <a:r>
                        <a:rPr lang="cs-CZ" sz="1000" b="1" kern="1200" dirty="0">
                          <a:solidFill>
                            <a:srgbClr val="7030A0"/>
                          </a:solidFill>
                          <a:effectLst/>
                          <a:latin typeface="Verdana" panose="020B0604030504040204" pitchFamily="34" charset="0"/>
                          <a:ea typeface="Verdana" panose="020B0604030504040204" pitchFamily="34" charset="0"/>
                          <a:cs typeface="Verdana" panose="020B0604030504040204" pitchFamily="34" charset="0"/>
                        </a:rPr>
                        <a:t>O3.1.2: Individuální přístup</a:t>
                      </a:r>
                    </a:p>
                    <a:p>
                      <a:r>
                        <a:rPr lang="cs-CZ" sz="1000" b="0" i="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Záleží nám i na maličkostech.</a:t>
                      </a:r>
                      <a:endParaRPr lang="cs-CZ" sz="1000" b="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p>
                      <a:pPr lvl="0"/>
                      <a:endParaRPr lang="cs-CZ" sz="1000" b="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p>
                      <a:pPr lvl="0"/>
                      <a:r>
                        <a:rPr lang="cs-CZ" sz="1000" b="1" kern="1200" dirty="0">
                          <a:solidFill>
                            <a:srgbClr val="7030A0"/>
                          </a:solidFill>
                          <a:effectLst/>
                          <a:latin typeface="Verdana" panose="020B0604030504040204" pitchFamily="34" charset="0"/>
                          <a:ea typeface="Verdana" panose="020B0604030504040204" pitchFamily="34" charset="0"/>
                          <a:cs typeface="Verdana" panose="020B0604030504040204" pitchFamily="34" charset="0"/>
                        </a:rPr>
                        <a:t>O3.1.3: Lékařské péče</a:t>
                      </a:r>
                    </a:p>
                    <a:p>
                      <a:r>
                        <a:rPr lang="cs-CZ" sz="1000" b="0" i="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Bez spolupráce lékařů se neobejdeme. </a:t>
                      </a:r>
                      <a:endParaRPr lang="cs-CZ" sz="1000" b="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p>
                      <a:endParaRPr lang="cs-CZ" sz="1000" b="0" i="1" u="none" noProof="0" dirty="0">
                        <a:latin typeface="Verdana" panose="020B0604030504040204" pitchFamily="34" charset="0"/>
                        <a:ea typeface="Verdana" panose="020B0604030504040204" pitchFamily="34" charset="0"/>
                        <a:cs typeface="Verdana" panose="020B0604030504040204" pitchFamily="34" charset="0"/>
                      </a:endParaRPr>
                    </a:p>
                  </a:txBody>
                  <a:tcPr>
                    <a:lnT w="12700" cap="flat" cmpd="sng" algn="ctr">
                      <a:solidFill>
                        <a:srgbClr val="7030A0"/>
                      </a:solidFill>
                      <a:prstDash val="solid"/>
                      <a:round/>
                      <a:headEnd type="none" w="med" len="med"/>
                      <a:tailEnd type="none" w="med" len="med"/>
                    </a:lnT>
                    <a:solidFill>
                      <a:schemeClr val="bg1"/>
                    </a:solidFill>
                  </a:tcPr>
                </a:tc>
                <a:tc vMerge="1">
                  <a:txBody>
                    <a:bodyPr/>
                    <a:lstStyle/>
                    <a:p>
                      <a:endParaRPr lang="nl-NL" sz="1000" dirty="0"/>
                    </a:p>
                  </a:txBody>
                  <a:tcPr>
                    <a:lnT w="28575" cap="flat" cmpd="sng" algn="ctr">
                      <a:solidFill>
                        <a:schemeClr val="accent1"/>
                      </a:solidFill>
                      <a:prstDash val="solid"/>
                      <a:round/>
                      <a:headEnd type="none" w="med" len="med"/>
                      <a:tailEnd type="none" w="med" len="med"/>
                    </a:lnT>
                  </a:tcPr>
                </a:tc>
                <a:tc>
                  <a:txBody>
                    <a:bodyPr/>
                    <a:lstStyle/>
                    <a:p>
                      <a:pPr lvl="0"/>
                      <a:endParaRPr lang="cs-CZ" sz="1000" b="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p>
                      <a:pPr lvl="0"/>
                      <a:r>
                        <a:rPr lang="cs-CZ" sz="1000" b="1" kern="1200" dirty="0">
                          <a:solidFill>
                            <a:srgbClr val="7030A0"/>
                          </a:solidFill>
                          <a:effectLst/>
                          <a:latin typeface="Verdana" panose="020B0604030504040204" pitchFamily="34" charset="0"/>
                          <a:ea typeface="Verdana" panose="020B0604030504040204" pitchFamily="34" charset="0"/>
                          <a:cs typeface="Verdana" panose="020B0604030504040204" pitchFamily="34" charset="0"/>
                        </a:rPr>
                        <a:t>O3.2.1: Bezpečí</a:t>
                      </a:r>
                    </a:p>
                    <a:p>
                      <a:r>
                        <a:rPr lang="cs-CZ" sz="1000" b="0" i="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Vytváříme bezpečné prostředí. </a:t>
                      </a:r>
                      <a:endParaRPr lang="cs-CZ" sz="1000" b="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p>
                      <a:pPr lvl="0"/>
                      <a:endParaRPr lang="cs-CZ" sz="1000" b="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p>
                      <a:pPr lvl="0"/>
                      <a:r>
                        <a:rPr lang="cs-CZ" sz="1000" b="1" kern="1200" dirty="0">
                          <a:solidFill>
                            <a:srgbClr val="7030A0"/>
                          </a:solidFill>
                          <a:effectLst/>
                          <a:latin typeface="Verdana" panose="020B0604030504040204" pitchFamily="34" charset="0"/>
                          <a:ea typeface="Verdana" panose="020B0604030504040204" pitchFamily="34" charset="0"/>
                          <a:cs typeface="Verdana" panose="020B0604030504040204" pitchFamily="34" charset="0"/>
                        </a:rPr>
                        <a:t>O3.2.2: Pohodlí</a:t>
                      </a:r>
                    </a:p>
                    <a:p>
                      <a:r>
                        <a:rPr lang="cs-CZ" sz="1000" b="0" i="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Bez pohodlí není žádný domov.</a:t>
                      </a:r>
                      <a:endParaRPr lang="cs-CZ" sz="1000" b="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p>
                      <a:pPr lvl="0"/>
                      <a:endParaRPr lang="cs-CZ" sz="1000" b="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p>
                      <a:pPr lvl="0"/>
                      <a:r>
                        <a:rPr lang="cs-CZ" sz="1000" b="1" kern="1200" dirty="0">
                          <a:solidFill>
                            <a:srgbClr val="7030A0"/>
                          </a:solidFill>
                          <a:effectLst/>
                          <a:latin typeface="Verdana" panose="020B0604030504040204" pitchFamily="34" charset="0"/>
                          <a:ea typeface="Verdana" panose="020B0604030504040204" pitchFamily="34" charset="0"/>
                          <a:cs typeface="Verdana" panose="020B0604030504040204" pitchFamily="34" charset="0"/>
                        </a:rPr>
                        <a:t>O3.2.3: Pozitivní duch</a:t>
                      </a:r>
                    </a:p>
                    <a:p>
                      <a:r>
                        <a:rPr lang="cs-CZ" sz="1000" b="0" i="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Snažíme se šířit dobrou náladu a přátelskou atmosféru.</a:t>
                      </a:r>
                      <a:endParaRPr lang="cs-CZ" sz="1000" b="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000" b="0" i="1" u="none" noProof="0" dirty="0">
                        <a:latin typeface="Verdana" panose="020B0604030504040204" pitchFamily="34" charset="0"/>
                        <a:ea typeface="Verdana" panose="020B0604030504040204" pitchFamily="34" charset="0"/>
                        <a:cs typeface="Verdana" panose="020B0604030504040204" pitchFamily="34" charset="0"/>
                      </a:endParaRPr>
                    </a:p>
                  </a:txBody>
                  <a:tcPr>
                    <a:lnT w="12700" cap="flat" cmpd="sng" algn="ctr">
                      <a:solidFill>
                        <a:srgbClr val="7030A0"/>
                      </a:solidFill>
                      <a:prstDash val="solid"/>
                      <a:round/>
                      <a:headEnd type="none" w="med" len="med"/>
                      <a:tailEnd type="none" w="med" len="med"/>
                    </a:lnT>
                    <a:solidFill>
                      <a:schemeClr val="bg1"/>
                    </a:solidFill>
                  </a:tcPr>
                </a:tc>
                <a:tc vMerge="1">
                  <a:txBody>
                    <a:bodyPr/>
                    <a:lstStyle/>
                    <a:p>
                      <a:endParaRPr lang="nl-NL" sz="1000" dirty="0"/>
                    </a:p>
                  </a:txBody>
                  <a:tcPr>
                    <a:lnT w="28575" cap="flat" cmpd="sng" algn="ctr">
                      <a:solidFill>
                        <a:schemeClr val="accent1"/>
                      </a:solidFill>
                      <a:prstDash val="solid"/>
                      <a:round/>
                      <a:headEnd type="none" w="med" len="med"/>
                      <a:tailEnd type="none" w="med" len="med"/>
                    </a:lnT>
                  </a:tcPr>
                </a:tc>
                <a:tc>
                  <a:txBody>
                    <a:bodyPr/>
                    <a:lstStyle/>
                    <a:p>
                      <a:pPr lvl="0"/>
                      <a:endParaRPr lang="cs-CZ" sz="1000" b="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p>
                      <a:pPr lvl="0"/>
                      <a:r>
                        <a:rPr lang="cs-CZ" sz="1000" b="1" kern="1200" dirty="0">
                          <a:solidFill>
                            <a:srgbClr val="7030A0"/>
                          </a:solidFill>
                          <a:effectLst/>
                          <a:latin typeface="Verdana" panose="020B0604030504040204" pitchFamily="34" charset="0"/>
                          <a:ea typeface="Verdana" panose="020B0604030504040204" pitchFamily="34" charset="0"/>
                          <a:cs typeface="Verdana" panose="020B0604030504040204" pitchFamily="34" charset="0"/>
                        </a:rPr>
                        <a:t>O3.3.1: Pestrá nabídka</a:t>
                      </a:r>
                    </a:p>
                    <a:p>
                      <a:r>
                        <a:rPr lang="cs-CZ" sz="1000" b="0" i="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Klienti se u nás nenudí (u nás to žije).</a:t>
                      </a:r>
                      <a:endParaRPr lang="cs-CZ" sz="1000" b="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p>
                      <a:pPr lvl="0"/>
                      <a:endParaRPr lang="cs-CZ" sz="1000" b="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p>
                      <a:pPr lvl="0"/>
                      <a:r>
                        <a:rPr lang="cs-CZ" sz="1000" b="1" kern="1200" dirty="0">
                          <a:solidFill>
                            <a:srgbClr val="7030A0"/>
                          </a:solidFill>
                          <a:effectLst/>
                          <a:latin typeface="Verdana" panose="020B0604030504040204" pitchFamily="34" charset="0"/>
                          <a:ea typeface="Verdana" panose="020B0604030504040204" pitchFamily="34" charset="0"/>
                          <a:cs typeface="Verdana" panose="020B0604030504040204" pitchFamily="34" charset="0"/>
                        </a:rPr>
                        <a:t>O3.3.2: Komunitní život</a:t>
                      </a:r>
                    </a:p>
                    <a:p>
                      <a:r>
                        <a:rPr lang="cs-CZ" sz="1000" b="0" i="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V domove nikdo není sám.</a:t>
                      </a:r>
                      <a:endParaRPr lang="cs-CZ" sz="1000" b="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p>
                      <a:pPr lvl="0"/>
                      <a:endParaRPr lang="cs-CZ" sz="1000" b="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p>
                      <a:pPr lvl="0"/>
                      <a:r>
                        <a:rPr lang="cs-CZ" sz="1000" b="1" kern="1200" dirty="0">
                          <a:solidFill>
                            <a:srgbClr val="7030A0"/>
                          </a:solidFill>
                          <a:effectLst/>
                          <a:latin typeface="Verdana" panose="020B0604030504040204" pitchFamily="34" charset="0"/>
                          <a:ea typeface="Verdana" panose="020B0604030504040204" pitchFamily="34" charset="0"/>
                          <a:cs typeface="Verdana" panose="020B0604030504040204" pitchFamily="34" charset="0"/>
                        </a:rPr>
                        <a:t>03.3.3: Zázemí </a:t>
                      </a:r>
                    </a:p>
                    <a:p>
                      <a:r>
                        <a:rPr lang="cs-CZ" sz="1000" b="0" i="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Využíváme prostor pro společné vyžití a setkávání.</a:t>
                      </a:r>
                      <a:endParaRPr lang="cs-CZ" sz="1000" b="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p>
                      <a:endParaRPr lang="cs-CZ" sz="1800" b="1" kern="1200" dirty="0">
                        <a:solidFill>
                          <a:schemeClr val="dk1"/>
                        </a:solidFill>
                        <a:effectLst/>
                        <a:latin typeface="+mn-lt"/>
                        <a:ea typeface="+mn-ea"/>
                        <a:cs typeface="+mn-cs"/>
                      </a:endParaRPr>
                    </a:p>
                  </a:txBody>
                  <a:tcPr>
                    <a:lnT w="12700" cap="flat" cmpd="sng" algn="ctr">
                      <a:solidFill>
                        <a:srgbClr val="7030A0"/>
                      </a:solidFill>
                      <a:prstDash val="solid"/>
                      <a:round/>
                      <a:headEnd type="none" w="med" len="med"/>
                      <a:tailEnd type="none" w="med" len="med"/>
                    </a:lnT>
                    <a:solidFill>
                      <a:schemeClr val="bg1"/>
                    </a:solidFill>
                  </a:tcPr>
                </a:tc>
                <a:extLst>
                  <a:ext uri="{0D108BD9-81ED-4DB2-BD59-A6C34878D82A}">
                    <a16:rowId xmlns:a16="http://schemas.microsoft.com/office/drawing/2014/main" val="10003"/>
                  </a:ext>
                </a:extLst>
              </a:tr>
            </a:tbl>
          </a:graphicData>
        </a:graphic>
      </p:graphicFrame>
      <p:sp>
        <p:nvSpPr>
          <p:cNvPr id="16" name="Šestiúhelník 15">
            <a:extLst>
              <a:ext uri="{FF2B5EF4-FFF2-40B4-BE49-F238E27FC236}">
                <a16:creationId xmlns:a16="http://schemas.microsoft.com/office/drawing/2014/main" id="{EC3B25F4-7CE4-834D-91B6-421E9628801C}"/>
              </a:ext>
            </a:extLst>
          </p:cNvPr>
          <p:cNvSpPr/>
          <p:nvPr/>
        </p:nvSpPr>
        <p:spPr>
          <a:xfrm rot="5400000">
            <a:off x="11734801" y="864020"/>
            <a:ext cx="914397" cy="923085"/>
          </a:xfrm>
          <a:prstGeom prst="hexagon">
            <a:avLst/>
          </a:prstGeom>
          <a:solidFill>
            <a:srgbClr val="88B0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Obdélník 17">
            <a:extLst>
              <a:ext uri="{FF2B5EF4-FFF2-40B4-BE49-F238E27FC236}">
                <a16:creationId xmlns:a16="http://schemas.microsoft.com/office/drawing/2014/main" id="{1D86D3B8-0FD9-C94A-B2E9-B323C79DB817}"/>
              </a:ext>
            </a:extLst>
          </p:cNvPr>
          <p:cNvSpPr/>
          <p:nvPr/>
        </p:nvSpPr>
        <p:spPr>
          <a:xfrm rot="16200000">
            <a:off x="-3167088" y="3106666"/>
            <a:ext cx="6801899" cy="253531"/>
          </a:xfrm>
          <a:prstGeom prst="rect">
            <a:avLst/>
          </a:prstGeom>
        </p:spPr>
        <p:txBody>
          <a:bodyPr wrap="square">
            <a:spAutoFit/>
          </a:bodyPr>
          <a:lstStyle/>
          <a:p>
            <a:pPr>
              <a:lnSpc>
                <a:spcPct val="110000"/>
              </a:lnSpc>
              <a:spcBef>
                <a:spcPts val="400"/>
              </a:spcBef>
            </a:pPr>
            <a:r>
              <a:rPr lang="cs-CZ" sz="1050" dirty="0">
                <a:latin typeface="Verdana" panose="020B0604030504040204" pitchFamily="34" charset="0"/>
                <a:ea typeface="Verdana" panose="020B0604030504040204" pitchFamily="34" charset="0"/>
                <a:cs typeface="Verdana" panose="020B0604030504040204" pitchFamily="34" charset="0"/>
              </a:rPr>
              <a:t>poslání / vize / strategické cíle / </a:t>
            </a:r>
            <a:r>
              <a:rPr lang="cs-CZ" sz="1050" b="1" dirty="0">
                <a:solidFill>
                  <a:srgbClr val="88B04B"/>
                </a:solidFill>
                <a:latin typeface="Verdana" panose="020B0604030504040204" pitchFamily="34" charset="0"/>
                <a:ea typeface="Verdana" panose="020B0604030504040204" pitchFamily="34" charset="0"/>
                <a:cs typeface="Verdana" panose="020B0604030504040204" pitchFamily="34" charset="0"/>
              </a:rPr>
              <a:t>priority</a:t>
            </a:r>
            <a:r>
              <a:rPr lang="cs-CZ" sz="1050" b="1" dirty="0">
                <a:solidFill>
                  <a:srgbClr val="53B0AE"/>
                </a:solidFill>
                <a:latin typeface="Verdana" panose="020B0604030504040204" pitchFamily="34" charset="0"/>
                <a:ea typeface="Verdana" panose="020B0604030504040204" pitchFamily="34" charset="0"/>
                <a:cs typeface="Verdana" panose="020B0604030504040204" pitchFamily="34" charset="0"/>
              </a:rPr>
              <a:t> </a:t>
            </a:r>
            <a:r>
              <a:rPr lang="cs-CZ" sz="1050" b="1" dirty="0">
                <a:solidFill>
                  <a:srgbClr val="88B04B"/>
                </a:solidFill>
                <a:latin typeface="Verdana" panose="020B0604030504040204" pitchFamily="34" charset="0"/>
                <a:ea typeface="Verdana" panose="020B0604030504040204" pitchFamily="34" charset="0"/>
                <a:cs typeface="Verdana" panose="020B0604030504040204" pitchFamily="34" charset="0"/>
              </a:rPr>
              <a:t>/</a:t>
            </a:r>
            <a:r>
              <a:rPr lang="cs-CZ" sz="1050" b="1" dirty="0">
                <a:solidFill>
                  <a:srgbClr val="53B0AE"/>
                </a:solidFill>
                <a:latin typeface="Verdana" panose="020B0604030504040204" pitchFamily="34" charset="0"/>
                <a:ea typeface="Verdana" panose="020B0604030504040204" pitchFamily="34" charset="0"/>
                <a:cs typeface="Verdana" panose="020B0604030504040204" pitchFamily="34" charset="0"/>
              </a:rPr>
              <a:t> </a:t>
            </a:r>
            <a:r>
              <a:rPr lang="cs-CZ" sz="1050" b="1" dirty="0">
                <a:solidFill>
                  <a:srgbClr val="7030A0"/>
                </a:solidFill>
                <a:latin typeface="Verdana" panose="020B0604030504040204" pitchFamily="34" charset="0"/>
                <a:ea typeface="Verdana" panose="020B0604030504040204" pitchFamily="34" charset="0"/>
                <a:cs typeface="Verdana" panose="020B0604030504040204" pitchFamily="34" charset="0"/>
              </a:rPr>
              <a:t>opatření</a:t>
            </a:r>
            <a:r>
              <a:rPr lang="cs-CZ" sz="1050" b="1" dirty="0">
                <a:solidFill>
                  <a:srgbClr val="53B0AE"/>
                </a:solidFill>
                <a:latin typeface="Verdana" panose="020B0604030504040204" pitchFamily="34" charset="0"/>
                <a:ea typeface="Verdana" panose="020B0604030504040204" pitchFamily="34" charset="0"/>
                <a:cs typeface="Verdana" panose="020B0604030504040204" pitchFamily="34" charset="0"/>
              </a:rPr>
              <a:t> </a:t>
            </a:r>
            <a:r>
              <a:rPr lang="cs-CZ" sz="1050" dirty="0">
                <a:latin typeface="Verdana" panose="020B0604030504040204" pitchFamily="34" charset="0"/>
                <a:ea typeface="Verdana" panose="020B0604030504040204" pitchFamily="34" charset="0"/>
                <a:cs typeface="Verdana" panose="020B0604030504040204" pitchFamily="34" charset="0"/>
              </a:rPr>
              <a:t>/ implementace / akční plán / kontrola</a:t>
            </a:r>
          </a:p>
        </p:txBody>
      </p:sp>
      <p:pic>
        <p:nvPicPr>
          <p:cNvPr id="7" name="Obrázek 6" descr="Obsah obrázku interiér, strop, stůl, místnost&#10;&#10;Popis byl vytvořen automaticky">
            <a:extLst>
              <a:ext uri="{FF2B5EF4-FFF2-40B4-BE49-F238E27FC236}">
                <a16:creationId xmlns:a16="http://schemas.microsoft.com/office/drawing/2014/main" id="{84C9F31E-2ADC-7B4B-9654-FDA960A92E20}"/>
              </a:ext>
            </a:extLst>
          </p:cNvPr>
          <p:cNvPicPr>
            <a:picLocks noChangeAspect="1"/>
          </p:cNvPicPr>
          <p:nvPr/>
        </p:nvPicPr>
        <p:blipFill>
          <a:blip r:embed="rId2"/>
          <a:stretch>
            <a:fillRect/>
          </a:stretch>
        </p:blipFill>
        <p:spPr>
          <a:xfrm>
            <a:off x="4548284" y="2766826"/>
            <a:ext cx="2442095" cy="1640979"/>
          </a:xfrm>
          <a:prstGeom prst="rect">
            <a:avLst/>
          </a:prstGeom>
        </p:spPr>
      </p:pic>
      <p:pic>
        <p:nvPicPr>
          <p:cNvPr id="10" name="Obrázek 9" descr="Obsah obrázku osoba, budova, sport, tanečník&#10;&#10;Popis byl vytvořen automaticky">
            <a:extLst>
              <a:ext uri="{FF2B5EF4-FFF2-40B4-BE49-F238E27FC236}">
                <a16:creationId xmlns:a16="http://schemas.microsoft.com/office/drawing/2014/main" id="{C620D182-295A-934D-956D-2F6BE6EFCC47}"/>
              </a:ext>
            </a:extLst>
          </p:cNvPr>
          <p:cNvPicPr>
            <a:picLocks noChangeAspect="1"/>
          </p:cNvPicPr>
          <p:nvPr/>
        </p:nvPicPr>
        <p:blipFill>
          <a:blip r:embed="rId3"/>
          <a:stretch>
            <a:fillRect/>
          </a:stretch>
        </p:blipFill>
        <p:spPr>
          <a:xfrm>
            <a:off x="8128410" y="2766826"/>
            <a:ext cx="2442095" cy="1640979"/>
          </a:xfrm>
          <a:prstGeom prst="rect">
            <a:avLst/>
          </a:prstGeom>
        </p:spPr>
      </p:pic>
      <p:pic>
        <p:nvPicPr>
          <p:cNvPr id="12" name="Obrázek 11" descr="Obsah obrázku osoba, interiér, držení, červená&#10;&#10;Popis byl vytvořen automaticky">
            <a:extLst>
              <a:ext uri="{FF2B5EF4-FFF2-40B4-BE49-F238E27FC236}">
                <a16:creationId xmlns:a16="http://schemas.microsoft.com/office/drawing/2014/main" id="{6E1C1860-B98F-6C4A-8097-C80E6723E28E}"/>
              </a:ext>
            </a:extLst>
          </p:cNvPr>
          <p:cNvPicPr>
            <a:picLocks noChangeAspect="1"/>
          </p:cNvPicPr>
          <p:nvPr/>
        </p:nvPicPr>
        <p:blipFill>
          <a:blip r:embed="rId4"/>
          <a:stretch>
            <a:fillRect/>
          </a:stretch>
        </p:blipFill>
        <p:spPr>
          <a:xfrm>
            <a:off x="1029810" y="2766826"/>
            <a:ext cx="2461468" cy="1640979"/>
          </a:xfrm>
          <a:prstGeom prst="rect">
            <a:avLst/>
          </a:prstGeom>
        </p:spPr>
      </p:pic>
      <p:sp>
        <p:nvSpPr>
          <p:cNvPr id="21" name="Zástupný symbol pro číslo snímku 5">
            <a:extLst>
              <a:ext uri="{FF2B5EF4-FFF2-40B4-BE49-F238E27FC236}">
                <a16:creationId xmlns:a16="http://schemas.microsoft.com/office/drawing/2014/main" id="{F5419C15-E8C4-B041-838C-0411480801C3}"/>
              </a:ext>
            </a:extLst>
          </p:cNvPr>
          <p:cNvSpPr>
            <a:spLocks noGrp="1"/>
          </p:cNvSpPr>
          <p:nvPr>
            <p:ph type="sldNum" sz="quarter" idx="12"/>
          </p:nvPr>
        </p:nvSpPr>
        <p:spPr>
          <a:xfrm>
            <a:off x="9359900" y="6437559"/>
            <a:ext cx="2743200" cy="365125"/>
          </a:xfrm>
        </p:spPr>
        <p:txBody>
          <a:bodyPr/>
          <a:lstStyle/>
          <a:p>
            <a:r>
              <a:rPr lang="cs-CZ" sz="900" dirty="0">
                <a:latin typeface="Verdana" panose="020B0604030504040204" pitchFamily="34" charset="0"/>
                <a:ea typeface="Verdana" panose="020B0604030504040204" pitchFamily="34" charset="0"/>
                <a:cs typeface="Verdana" panose="020B0604030504040204" pitchFamily="34" charset="0"/>
              </a:rPr>
              <a:t>strana </a:t>
            </a:r>
            <a:fld id="{7F3A1C11-3275-2F49-8982-63B8B988770C}" type="slidenum">
              <a:rPr lang="cs-CZ" sz="900" smtClean="0">
                <a:latin typeface="Verdana" panose="020B0604030504040204" pitchFamily="34" charset="0"/>
                <a:ea typeface="Verdana" panose="020B0604030504040204" pitchFamily="34" charset="0"/>
                <a:cs typeface="Verdana" panose="020B0604030504040204" pitchFamily="34" charset="0"/>
              </a:rPr>
              <a:t>10</a:t>
            </a:fld>
            <a:endParaRPr lang="cs-CZ" sz="900" dirty="0">
              <a:latin typeface="Verdana" panose="020B0604030504040204" pitchFamily="34" charset="0"/>
              <a:ea typeface="Verdana" panose="020B0604030504040204" pitchFamily="34" charset="0"/>
              <a:cs typeface="Verdana" panose="020B0604030504040204" pitchFamily="34" charset="0"/>
            </a:endParaRPr>
          </a:p>
        </p:txBody>
      </p:sp>
      <p:sp>
        <p:nvSpPr>
          <p:cNvPr id="11" name="Obdélník 10">
            <a:extLst>
              <a:ext uri="{FF2B5EF4-FFF2-40B4-BE49-F238E27FC236}">
                <a16:creationId xmlns:a16="http://schemas.microsoft.com/office/drawing/2014/main" id="{80D24E83-057D-2D44-AF40-A9C05A5CE28D}"/>
              </a:ext>
            </a:extLst>
          </p:cNvPr>
          <p:cNvSpPr/>
          <p:nvPr/>
        </p:nvSpPr>
        <p:spPr>
          <a:xfrm>
            <a:off x="852488" y="942772"/>
            <a:ext cx="10193818" cy="523220"/>
          </a:xfrm>
          <a:prstGeom prst="rect">
            <a:avLst/>
          </a:prstGeom>
        </p:spPr>
        <p:txBody>
          <a:bodyPr wrap="square">
            <a:spAutoFit/>
          </a:bodyPr>
          <a:lstStyle/>
          <a:p>
            <a:pPr algn="just"/>
            <a:r>
              <a:rPr lang="cs-CZ" sz="1400" i="1" spc="70" dirty="0">
                <a:latin typeface="Verdana" panose="020B0604030504040204" pitchFamily="34" charset="0"/>
                <a:ea typeface="Verdana" panose="020B0604030504040204" pitchFamily="34" charset="0"/>
                <a:cs typeface="Verdana" panose="020B0604030504040204" pitchFamily="34" charset="0"/>
              </a:rPr>
              <a:t>Cílem je poskytovat klientům vysoký standard péče, rozšiřovat  pro ně škálu nadstandardních služeb, vytvářet jim pocit domova a podporovat komunitní život v domově.</a:t>
            </a:r>
          </a:p>
        </p:txBody>
      </p:sp>
    </p:spTree>
    <p:extLst>
      <p:ext uri="{BB962C8B-B14F-4D97-AF65-F5344CB8AC3E}">
        <p14:creationId xmlns:p14="http://schemas.microsoft.com/office/powerpoint/2010/main" val="16784414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adpis 1">
            <a:extLst>
              <a:ext uri="{FF2B5EF4-FFF2-40B4-BE49-F238E27FC236}">
                <a16:creationId xmlns:a16="http://schemas.microsoft.com/office/drawing/2014/main" id="{55118F43-0E42-A14F-87CB-F062B18F4F30}"/>
              </a:ext>
            </a:extLst>
          </p:cNvPr>
          <p:cNvSpPr>
            <a:spLocks noGrp="1"/>
          </p:cNvSpPr>
          <p:nvPr>
            <p:ph type="title"/>
          </p:nvPr>
        </p:nvSpPr>
        <p:spPr>
          <a:xfrm>
            <a:off x="852488" y="0"/>
            <a:ext cx="9601200" cy="1325563"/>
          </a:xfrm>
        </p:spPr>
        <p:txBody>
          <a:bodyPr>
            <a:normAutofit/>
          </a:bodyPr>
          <a:lstStyle/>
          <a:p>
            <a:r>
              <a:rPr lang="cs-CZ" sz="2600" b="1" dirty="0">
                <a:latin typeface="Verdana" panose="020B0604030504040204" pitchFamily="34" charset="0"/>
                <a:ea typeface="Verdana" panose="020B0604030504040204" pitchFamily="34" charset="0"/>
                <a:cs typeface="Verdana" panose="020B0604030504040204" pitchFamily="34" charset="0"/>
              </a:rPr>
              <a:t>C3: Spokojený klient– PRIORITY (2/2)</a:t>
            </a:r>
          </a:p>
        </p:txBody>
      </p:sp>
      <p:graphicFrame>
        <p:nvGraphicFramePr>
          <p:cNvPr id="33" name="Content Placeholder 11">
            <a:extLst>
              <a:ext uri="{FF2B5EF4-FFF2-40B4-BE49-F238E27FC236}">
                <a16:creationId xmlns:a16="http://schemas.microsoft.com/office/drawing/2014/main" id="{BE22A0A9-29AD-C34B-A46E-6AE81115CAEE}"/>
              </a:ext>
            </a:extLst>
          </p:cNvPr>
          <p:cNvGraphicFramePr>
            <a:graphicFrameLocks/>
          </p:cNvGraphicFramePr>
          <p:nvPr>
            <p:extLst>
              <p:ext uri="{D42A27DB-BD31-4B8C-83A1-F6EECF244321}">
                <p14:modId xmlns:p14="http://schemas.microsoft.com/office/powerpoint/2010/main" val="488771544"/>
              </p:ext>
            </p:extLst>
          </p:nvPr>
        </p:nvGraphicFramePr>
        <p:xfrm>
          <a:off x="921858" y="1827289"/>
          <a:ext cx="10348285" cy="4700811"/>
        </p:xfrm>
        <a:graphic>
          <a:graphicData uri="http://schemas.openxmlformats.org/drawingml/2006/table">
            <a:tbl>
              <a:tblPr bandRow="1">
                <a:tableStyleId>{5C22544A-7EE6-4342-B048-85BDC9FD1C3A}</a:tableStyleId>
              </a:tblPr>
              <a:tblGrid>
                <a:gridCol w="3222803">
                  <a:extLst>
                    <a:ext uri="{9D8B030D-6E8A-4147-A177-3AD203B41FA5}">
                      <a16:colId xmlns:a16="http://schemas.microsoft.com/office/drawing/2014/main" val="20000"/>
                    </a:ext>
                  </a:extLst>
                </a:gridCol>
                <a:gridCol w="339938">
                  <a:extLst>
                    <a:ext uri="{9D8B030D-6E8A-4147-A177-3AD203B41FA5}">
                      <a16:colId xmlns:a16="http://schemas.microsoft.com/office/drawing/2014/main" val="20001"/>
                    </a:ext>
                  </a:extLst>
                </a:gridCol>
                <a:gridCol w="3222803">
                  <a:extLst>
                    <a:ext uri="{9D8B030D-6E8A-4147-A177-3AD203B41FA5}">
                      <a16:colId xmlns:a16="http://schemas.microsoft.com/office/drawing/2014/main" val="20002"/>
                    </a:ext>
                  </a:extLst>
                </a:gridCol>
                <a:gridCol w="339938">
                  <a:extLst>
                    <a:ext uri="{9D8B030D-6E8A-4147-A177-3AD203B41FA5}">
                      <a16:colId xmlns:a16="http://schemas.microsoft.com/office/drawing/2014/main" val="20003"/>
                    </a:ext>
                  </a:extLst>
                </a:gridCol>
                <a:gridCol w="3222803">
                  <a:extLst>
                    <a:ext uri="{9D8B030D-6E8A-4147-A177-3AD203B41FA5}">
                      <a16:colId xmlns:a16="http://schemas.microsoft.com/office/drawing/2014/main" val="20004"/>
                    </a:ext>
                  </a:extLst>
                </a:gridCol>
              </a:tblGrid>
              <a:tr h="342171">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cs-CZ" sz="1000" b="1" i="1" u="none" noProof="0" dirty="0">
                          <a:latin typeface="Verdana" panose="020B0604030504040204" pitchFamily="34" charset="0"/>
                          <a:ea typeface="Verdana" panose="020B0604030504040204" pitchFamily="34" charset="0"/>
                          <a:cs typeface="Verdana" panose="020B0604030504040204" pitchFamily="34" charset="0"/>
                        </a:rPr>
                        <a:t>P4: Služby</a:t>
                      </a:r>
                    </a:p>
                  </a:txBody>
                  <a:tcPr anchor="ctr">
                    <a:lnB w="57150" cap="flat" cmpd="sng" algn="ctr">
                      <a:solidFill>
                        <a:srgbClr val="88B04B"/>
                      </a:solidFill>
                      <a:prstDash val="solid"/>
                      <a:round/>
                      <a:headEnd type="none" w="med" len="med"/>
                      <a:tailEnd type="none" w="med" len="med"/>
                    </a:lnB>
                    <a:solidFill>
                      <a:schemeClr val="bg1"/>
                    </a:solidFill>
                  </a:tcPr>
                </a:tc>
                <a:tc rowSpan="2">
                  <a:txBody>
                    <a:bodyPr/>
                    <a:lstStyle/>
                    <a:p>
                      <a:pPr algn="ctr"/>
                      <a:endParaRPr lang="cs-CZ" sz="1000" b="0" i="1" u="none" noProof="0" dirty="0">
                        <a:latin typeface="Verdana" panose="020B0604030504040204" pitchFamily="34" charset="0"/>
                        <a:ea typeface="Verdana" panose="020B0604030504040204" pitchFamily="34" charset="0"/>
                        <a:cs typeface="Verdana" panose="020B0604030504040204" pitchFamily="34" charset="0"/>
                      </a:endParaRPr>
                    </a:p>
                  </a:txBody>
                  <a:tcPr anchor="ctr">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cs-CZ" sz="1000" b="1" i="1" u="none" noProof="0" dirty="0">
                          <a:latin typeface="Verdana" panose="020B0604030504040204" pitchFamily="34" charset="0"/>
                          <a:ea typeface="Verdana" panose="020B0604030504040204" pitchFamily="34" charset="0"/>
                          <a:cs typeface="Verdana" panose="020B0604030504040204" pitchFamily="34" charset="0"/>
                        </a:rPr>
                        <a:t>P5: Klima</a:t>
                      </a:r>
                    </a:p>
                  </a:txBody>
                  <a:tcPr anchor="ctr">
                    <a:lnB w="57150" cap="flat" cmpd="sng" algn="ctr">
                      <a:solidFill>
                        <a:srgbClr val="88B04B"/>
                      </a:solidFill>
                      <a:prstDash val="solid"/>
                      <a:round/>
                      <a:headEnd type="none" w="med" len="med"/>
                      <a:tailEnd type="none" w="med" len="med"/>
                    </a:lnB>
                    <a:solidFill>
                      <a:schemeClr val="bg1"/>
                    </a:solidFill>
                  </a:tcPr>
                </a:tc>
                <a:tc rowSpan="2">
                  <a:txBody>
                    <a:bodyPr/>
                    <a:lstStyle/>
                    <a:p>
                      <a:pPr algn="ctr"/>
                      <a:endParaRPr lang="cs-CZ" sz="1000" b="0" i="1" u="none" noProof="0" dirty="0">
                        <a:latin typeface="Verdana" panose="020B0604030504040204" pitchFamily="34" charset="0"/>
                        <a:ea typeface="Verdana" panose="020B0604030504040204" pitchFamily="34" charset="0"/>
                        <a:cs typeface="Verdana" panose="020B0604030504040204" pitchFamily="34" charset="0"/>
                      </a:endParaRPr>
                    </a:p>
                  </a:txBody>
                  <a:tcPr anchor="ctr">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cs-CZ" sz="1000" b="1" i="1" u="none" noProof="0" dirty="0">
                          <a:latin typeface="Verdana" panose="020B0604030504040204" pitchFamily="34" charset="0"/>
                          <a:ea typeface="Verdana" panose="020B0604030504040204" pitchFamily="34" charset="0"/>
                          <a:cs typeface="Verdana" panose="020B0604030504040204" pitchFamily="34" charset="0"/>
                        </a:rPr>
                        <a:t>P6: Dobrá strava</a:t>
                      </a:r>
                    </a:p>
                  </a:txBody>
                  <a:tcPr anchor="ctr">
                    <a:lnB w="57150" cap="flat" cmpd="sng" algn="ctr">
                      <a:solidFill>
                        <a:srgbClr val="88B04B"/>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881941">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cs-CZ" sz="1000" i="0" dirty="0">
                          <a:latin typeface="Verdana" panose="020B0604030504040204" pitchFamily="34" charset="0"/>
                          <a:ea typeface="Verdana" panose="020B0604030504040204" pitchFamily="34" charset="0"/>
                          <a:cs typeface="Verdana" panose="020B0604030504040204" pitchFamily="34" charset="0"/>
                        </a:rPr>
                        <a:t>Staráme se s individuální péčí o každého našeho klienta. Poskytujeme komplexní péči.</a:t>
                      </a:r>
                    </a:p>
                    <a:p>
                      <a:pPr marL="0" marR="0" lvl="0" indent="0" algn="l" defTabSz="1219170" rtl="0" eaLnBrk="1" fontAlgn="auto" latinLnBrk="0" hangingPunct="1">
                        <a:lnSpc>
                          <a:spcPct val="100000"/>
                        </a:lnSpc>
                        <a:spcBef>
                          <a:spcPts val="0"/>
                        </a:spcBef>
                        <a:spcAft>
                          <a:spcPts val="0"/>
                        </a:spcAft>
                        <a:buClrTx/>
                        <a:buSzTx/>
                        <a:buFontTx/>
                        <a:buNone/>
                        <a:tabLst/>
                        <a:defRPr/>
                      </a:pPr>
                      <a:endParaRPr lang="cs-CZ" sz="1000" b="0" i="1" u="none" noProof="0" dirty="0">
                        <a:latin typeface="Verdana" panose="020B0604030504040204" pitchFamily="34" charset="0"/>
                        <a:ea typeface="Verdana" panose="020B0604030504040204" pitchFamily="34" charset="0"/>
                        <a:cs typeface="Verdana" panose="020B060403050404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cs-CZ" sz="1000" b="0" i="1" u="none" noProof="0" dirty="0">
                        <a:latin typeface="Verdana" panose="020B0604030504040204" pitchFamily="34" charset="0"/>
                        <a:ea typeface="Verdana" panose="020B0604030504040204" pitchFamily="34" charset="0"/>
                        <a:cs typeface="Verdana" panose="020B060403050404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cs-CZ" sz="1000" b="0" i="1" u="none" noProof="0" dirty="0">
                        <a:latin typeface="Verdana" panose="020B0604030504040204" pitchFamily="34" charset="0"/>
                        <a:ea typeface="Verdana" panose="020B0604030504040204" pitchFamily="34" charset="0"/>
                        <a:cs typeface="Verdana" panose="020B060403050404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cs-CZ" sz="1000" b="0" i="1" u="none" noProof="0" dirty="0">
                        <a:latin typeface="Verdana" panose="020B0604030504040204" pitchFamily="34" charset="0"/>
                        <a:ea typeface="Verdana" panose="020B0604030504040204" pitchFamily="34" charset="0"/>
                        <a:cs typeface="Verdana" panose="020B060403050404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cs-CZ" sz="1000" b="0" i="1" u="none" noProof="0" dirty="0">
                        <a:latin typeface="Verdana" panose="020B0604030504040204" pitchFamily="34" charset="0"/>
                        <a:ea typeface="Verdana" panose="020B0604030504040204" pitchFamily="34" charset="0"/>
                        <a:cs typeface="Verdana" panose="020B060403050404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cs-CZ" sz="1000" b="0" i="1" u="none" noProof="0" dirty="0">
                        <a:latin typeface="Verdana" panose="020B0604030504040204" pitchFamily="34" charset="0"/>
                        <a:ea typeface="Verdana" panose="020B0604030504040204" pitchFamily="34" charset="0"/>
                        <a:cs typeface="Verdana" panose="020B060403050404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cs-CZ" sz="1000" b="0" i="1" u="none" noProof="0" dirty="0">
                        <a:latin typeface="Verdana" panose="020B0604030504040204" pitchFamily="34" charset="0"/>
                        <a:ea typeface="Verdana" panose="020B0604030504040204" pitchFamily="34" charset="0"/>
                        <a:cs typeface="Verdana" panose="020B060403050404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cs-CZ" sz="1000" b="0" i="1" u="none" noProof="0" dirty="0">
                        <a:latin typeface="Verdana" panose="020B0604030504040204" pitchFamily="34" charset="0"/>
                        <a:ea typeface="Verdana" panose="020B0604030504040204" pitchFamily="34" charset="0"/>
                        <a:cs typeface="Verdana" panose="020B060403050404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cs-CZ" sz="1000" b="0" i="1" u="none" noProof="0" dirty="0">
                        <a:latin typeface="Verdana" panose="020B0604030504040204" pitchFamily="34" charset="0"/>
                        <a:ea typeface="Verdana" panose="020B0604030504040204" pitchFamily="34" charset="0"/>
                        <a:cs typeface="Verdana" panose="020B060403050404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cs-CZ" sz="1000" b="0" i="1" u="none" noProof="0" dirty="0">
                        <a:latin typeface="Verdana" panose="020B0604030504040204" pitchFamily="34" charset="0"/>
                        <a:ea typeface="Verdana" panose="020B0604030504040204" pitchFamily="34" charset="0"/>
                        <a:cs typeface="Verdana" panose="020B0604030504040204" pitchFamily="34" charset="0"/>
                      </a:endParaRPr>
                    </a:p>
                  </a:txBody>
                  <a:tcPr>
                    <a:lnT w="57150" cap="flat" cmpd="sng" algn="ctr">
                      <a:solidFill>
                        <a:srgbClr val="88B04B"/>
                      </a:solidFill>
                      <a:prstDash val="solid"/>
                      <a:round/>
                      <a:headEnd type="none" w="med" len="med"/>
                      <a:tailEnd type="none" w="med" len="med"/>
                    </a:lnT>
                    <a:solidFill>
                      <a:schemeClr val="bg1"/>
                    </a:solidFill>
                  </a:tcPr>
                </a:tc>
                <a:tc vMerge="1">
                  <a:txBody>
                    <a:bodyPr/>
                    <a:lstStyle/>
                    <a:p>
                      <a:endParaRPr lang="nl-NL" sz="1000" dirty="0"/>
                    </a:p>
                  </a:txBody>
                  <a:tcPr>
                    <a:lnT w="28575" cap="flat" cmpd="sng" algn="ctr">
                      <a:solidFill>
                        <a:schemeClr val="accent1"/>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cs-CZ" sz="1000" i="0" dirty="0">
                          <a:latin typeface="Verdana" panose="020B0604030504040204" pitchFamily="34" charset="0"/>
                          <a:ea typeface="Verdana" panose="020B0604030504040204" pitchFamily="34" charset="0"/>
                          <a:cs typeface="Verdana" panose="020B0604030504040204" pitchFamily="34" charset="0"/>
                        </a:rPr>
                        <a:t>Vztah s našimi klienty není jen pracovní. Jsme jedna rodina a chováme se k sobě s respektem a úctou.</a:t>
                      </a:r>
                      <a:endParaRPr lang="cs-CZ" sz="1000" b="0" i="0" u="none" noProof="0" dirty="0">
                        <a:latin typeface="Verdana" panose="020B0604030504040204" pitchFamily="34" charset="0"/>
                        <a:ea typeface="Verdana" panose="020B0604030504040204" pitchFamily="34" charset="0"/>
                        <a:cs typeface="Verdana" panose="020B0604030504040204" pitchFamily="34" charset="0"/>
                      </a:endParaRPr>
                    </a:p>
                    <a:p>
                      <a:endParaRPr lang="cs-CZ" sz="1000" b="0" i="1" u="none" noProof="0" dirty="0">
                        <a:latin typeface="Verdana" panose="020B0604030504040204" pitchFamily="34" charset="0"/>
                        <a:ea typeface="Verdana" panose="020B0604030504040204" pitchFamily="34" charset="0"/>
                        <a:cs typeface="Verdana" panose="020B0604030504040204" pitchFamily="34" charset="0"/>
                      </a:endParaRPr>
                    </a:p>
                  </a:txBody>
                  <a:tcPr>
                    <a:lnT w="57150" cap="flat" cmpd="sng" algn="ctr">
                      <a:solidFill>
                        <a:srgbClr val="88B04B"/>
                      </a:solidFill>
                      <a:prstDash val="solid"/>
                      <a:round/>
                      <a:headEnd type="none" w="med" len="med"/>
                      <a:tailEnd type="none" w="med" len="med"/>
                    </a:lnT>
                    <a:solidFill>
                      <a:schemeClr val="bg1"/>
                    </a:solidFill>
                  </a:tcPr>
                </a:tc>
                <a:tc vMerge="1">
                  <a:txBody>
                    <a:bodyPr/>
                    <a:lstStyle/>
                    <a:p>
                      <a:endParaRPr lang="nl-NL" sz="1000"/>
                    </a:p>
                  </a:txBody>
                  <a:tcPr>
                    <a:lnT w="28575" cap="flat" cmpd="sng" algn="ctr">
                      <a:solidFill>
                        <a:schemeClr val="accent1"/>
                      </a:solidFill>
                      <a:prstDash val="solid"/>
                      <a:round/>
                      <a:headEnd type="none" w="med" len="med"/>
                      <a:tailEnd type="none" w="med" len="med"/>
                    </a:lnT>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cs-CZ" sz="1000" i="0" dirty="0">
                          <a:latin typeface="Verdana" panose="020B0604030504040204" pitchFamily="34" charset="0"/>
                          <a:ea typeface="Verdana" panose="020B0604030504040204" pitchFamily="34" charset="0"/>
                          <a:cs typeface="Verdana" panose="020B0604030504040204" pitchFamily="34" charset="0"/>
                        </a:rPr>
                        <a:t>Stravování je jedna z nejdůležitějších služeb. Začíná při výběru čerstvých potravin a končí společným posezením a chuťovým zážitkem.</a:t>
                      </a:r>
                      <a:r>
                        <a:rPr lang="cs-CZ" sz="1000" i="1" dirty="0">
                          <a:latin typeface="Verdana" panose="020B0604030504040204" pitchFamily="34" charset="0"/>
                          <a:ea typeface="Verdana" panose="020B0604030504040204" pitchFamily="34" charset="0"/>
                          <a:cs typeface="Verdana" panose="020B0604030504040204" pitchFamily="34" charset="0"/>
                        </a:rPr>
                        <a:t> </a:t>
                      </a:r>
                      <a:endParaRPr lang="cs-CZ" sz="1000" b="0" i="1" u="none" noProof="0" dirty="0">
                        <a:latin typeface="Verdana" panose="020B0604030504040204" pitchFamily="34" charset="0"/>
                        <a:ea typeface="Verdana" panose="020B0604030504040204" pitchFamily="34" charset="0"/>
                        <a:cs typeface="Verdana" panose="020B0604030504040204" pitchFamily="34" charset="0"/>
                      </a:endParaRPr>
                    </a:p>
                  </a:txBody>
                  <a:tcPr>
                    <a:lnT w="57150" cap="flat" cmpd="sng" algn="ctr">
                      <a:solidFill>
                        <a:srgbClr val="88B04B"/>
                      </a:solidFill>
                      <a:prstDash val="solid"/>
                      <a:round/>
                      <a:headEnd type="none" w="med" len="med"/>
                      <a:tailEnd type="none" w="med" len="med"/>
                    </a:lnT>
                    <a:solidFill>
                      <a:schemeClr val="bg1"/>
                    </a:solidFill>
                  </a:tcPr>
                </a:tc>
                <a:extLst>
                  <a:ext uri="{0D108BD9-81ED-4DB2-BD59-A6C34878D82A}">
                    <a16:rowId xmlns:a16="http://schemas.microsoft.com/office/drawing/2014/main" val="10001"/>
                  </a:ext>
                </a:extLst>
              </a:tr>
              <a:tr h="342171">
                <a:tc>
                  <a:txBody>
                    <a:bodyPr/>
                    <a:lstStyle/>
                    <a:p>
                      <a:pPr marL="0" algn="ctr" defTabSz="1219170" rtl="0" eaLnBrk="1" latinLnBrk="0" hangingPunct="1"/>
                      <a:endParaRPr lang="cs-CZ" sz="1000" b="0" i="1" u="none" noProof="0" dirty="0">
                        <a:latin typeface="Verdana" panose="020B0604030504040204" pitchFamily="34" charset="0"/>
                        <a:ea typeface="Verdana" panose="020B0604030504040204" pitchFamily="34" charset="0"/>
                        <a:cs typeface="Verdana" panose="020B0604030504040204" pitchFamily="34" charset="0"/>
                      </a:endParaRPr>
                    </a:p>
                    <a:p>
                      <a:pPr marL="0" algn="ctr" defTabSz="1219170" rtl="0" eaLnBrk="1" latinLnBrk="0" hangingPunct="1"/>
                      <a:endParaRPr lang="cs-CZ" sz="1000" b="0" i="1" u="none" noProof="0" dirty="0">
                        <a:latin typeface="Verdana" panose="020B0604030504040204" pitchFamily="34" charset="0"/>
                        <a:ea typeface="Verdana" panose="020B0604030504040204" pitchFamily="34" charset="0"/>
                        <a:cs typeface="Verdana" panose="020B0604030504040204" pitchFamily="34" charset="0"/>
                      </a:endParaRPr>
                    </a:p>
                    <a:p>
                      <a:pPr marL="0" algn="l" defTabSz="1219170" rtl="0" eaLnBrk="1" latinLnBrk="0" hangingPunct="1"/>
                      <a:r>
                        <a:rPr lang="cs-CZ" sz="1000" b="1" i="1" u="none" noProof="0" dirty="0">
                          <a:latin typeface="Verdana" panose="020B0604030504040204" pitchFamily="34" charset="0"/>
                          <a:ea typeface="Verdana" panose="020B0604030504040204" pitchFamily="34" charset="0"/>
                          <a:cs typeface="Verdana" panose="020B0604030504040204" pitchFamily="34" charset="0"/>
                        </a:rPr>
                        <a:t>Opatření</a:t>
                      </a:r>
                      <a:endParaRPr lang="cs-CZ" sz="1000" b="1" i="1" u="none" kern="1200" noProof="0" dirty="0">
                        <a:solidFill>
                          <a:schemeClr val="dk1"/>
                        </a:solidFill>
                        <a:latin typeface="Verdana" panose="020B0604030504040204" pitchFamily="34" charset="0"/>
                        <a:ea typeface="Verdana" panose="020B0604030504040204" pitchFamily="34" charset="0"/>
                        <a:cs typeface="Verdana" panose="020B0604030504040204" pitchFamily="34" charset="0"/>
                      </a:endParaRPr>
                    </a:p>
                  </a:txBody>
                  <a:tcPr anchor="ctr">
                    <a:lnB w="12700" cap="flat" cmpd="sng" algn="ctr">
                      <a:solidFill>
                        <a:srgbClr val="7030A0"/>
                      </a:solidFill>
                      <a:prstDash val="solid"/>
                      <a:round/>
                      <a:headEnd type="none" w="med" len="med"/>
                      <a:tailEnd type="none" w="med" len="med"/>
                    </a:lnB>
                    <a:solidFill>
                      <a:schemeClr val="bg1"/>
                    </a:solidFill>
                  </a:tcPr>
                </a:tc>
                <a:tc rowSpan="2">
                  <a:txBody>
                    <a:bodyPr/>
                    <a:lstStyle/>
                    <a:p>
                      <a:pPr marL="0" algn="ctr" defTabSz="1219170" rtl="0" eaLnBrk="1" latinLnBrk="0" hangingPunct="1"/>
                      <a:endParaRPr lang="cs-CZ" sz="1000" b="0" i="1" u="none" kern="1200" noProof="0" dirty="0">
                        <a:solidFill>
                          <a:schemeClr val="dk1"/>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bg1"/>
                    </a:solidFill>
                  </a:tcPr>
                </a:tc>
                <a:tc>
                  <a:txBody>
                    <a:bodyPr/>
                    <a:lstStyle/>
                    <a:p>
                      <a:pPr marL="0" algn="ctr" defTabSz="1219170" rtl="0" eaLnBrk="1" latinLnBrk="0" hangingPunct="1"/>
                      <a:endParaRPr lang="cs-CZ" sz="1000" b="0" i="1" u="none" kern="1200" noProof="0" dirty="0">
                        <a:solidFill>
                          <a:schemeClr val="dk1"/>
                        </a:solidFill>
                        <a:latin typeface="Verdana" panose="020B0604030504040204" pitchFamily="34" charset="0"/>
                        <a:ea typeface="Verdana" panose="020B0604030504040204" pitchFamily="34" charset="0"/>
                        <a:cs typeface="Verdana" panose="020B0604030504040204" pitchFamily="34" charset="0"/>
                      </a:endParaRPr>
                    </a:p>
                    <a:p>
                      <a:pPr marL="0" algn="ctr" defTabSz="1219170" rtl="0" eaLnBrk="1" latinLnBrk="0" hangingPunct="1"/>
                      <a:endParaRPr lang="cs-CZ" sz="1000" b="0" i="1" u="none" kern="1200" noProof="0" dirty="0">
                        <a:solidFill>
                          <a:schemeClr val="dk1"/>
                        </a:solidFill>
                        <a:latin typeface="Verdana" panose="020B0604030504040204" pitchFamily="34" charset="0"/>
                        <a:ea typeface="Verdana" panose="020B0604030504040204" pitchFamily="34" charset="0"/>
                        <a:cs typeface="Verdana" panose="020B0604030504040204" pitchFamily="34" charset="0"/>
                      </a:endParaRPr>
                    </a:p>
                    <a:p>
                      <a:pPr marL="0" algn="l" defTabSz="1219170" rtl="0" eaLnBrk="1" latinLnBrk="0" hangingPunct="1"/>
                      <a:r>
                        <a:rPr lang="cs-CZ" sz="1000" b="1" i="1" u="none" kern="1200" noProof="0" dirty="0">
                          <a:solidFill>
                            <a:schemeClr val="dk1"/>
                          </a:solidFill>
                          <a:latin typeface="Verdana" panose="020B0604030504040204" pitchFamily="34" charset="0"/>
                          <a:ea typeface="Verdana" panose="020B0604030504040204" pitchFamily="34" charset="0"/>
                          <a:cs typeface="Verdana" panose="020B0604030504040204" pitchFamily="34" charset="0"/>
                        </a:rPr>
                        <a:t>Opatření</a:t>
                      </a:r>
                    </a:p>
                  </a:txBody>
                  <a:tcPr anchor="ctr">
                    <a:lnB w="12700" cap="flat" cmpd="sng" algn="ctr">
                      <a:solidFill>
                        <a:srgbClr val="7030A0"/>
                      </a:solidFill>
                      <a:prstDash val="solid"/>
                      <a:round/>
                      <a:headEnd type="none" w="med" len="med"/>
                      <a:tailEnd type="none" w="med" len="med"/>
                    </a:lnB>
                    <a:solidFill>
                      <a:schemeClr val="bg1"/>
                    </a:solidFill>
                  </a:tcPr>
                </a:tc>
                <a:tc rowSpan="2">
                  <a:txBody>
                    <a:bodyPr/>
                    <a:lstStyle/>
                    <a:p>
                      <a:pPr marL="0" algn="ctr" defTabSz="1219170" rtl="0" eaLnBrk="1" latinLnBrk="0" hangingPunct="1"/>
                      <a:endParaRPr lang="cs-CZ" sz="1000" b="0" i="1" u="none" kern="1200" noProof="0" dirty="0">
                        <a:solidFill>
                          <a:schemeClr val="dk1"/>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bg1"/>
                    </a:solidFill>
                  </a:tcPr>
                </a:tc>
                <a:tc>
                  <a:txBody>
                    <a:bodyPr/>
                    <a:lstStyle/>
                    <a:p>
                      <a:pPr marL="0" algn="ctr" defTabSz="1219170" rtl="0" eaLnBrk="1" latinLnBrk="0" hangingPunct="1"/>
                      <a:endParaRPr lang="cs-CZ" sz="1000" b="0" i="1" u="none" kern="1200" noProof="0" dirty="0">
                        <a:solidFill>
                          <a:schemeClr val="dk1"/>
                        </a:solidFill>
                        <a:latin typeface="Verdana" panose="020B0604030504040204" pitchFamily="34" charset="0"/>
                        <a:ea typeface="Verdana" panose="020B0604030504040204" pitchFamily="34" charset="0"/>
                        <a:cs typeface="Verdana" panose="020B0604030504040204" pitchFamily="34" charset="0"/>
                      </a:endParaRPr>
                    </a:p>
                    <a:p>
                      <a:pPr marL="0" algn="ctr" defTabSz="1219170" rtl="0" eaLnBrk="1" latinLnBrk="0" hangingPunct="1"/>
                      <a:endParaRPr lang="cs-CZ" sz="1000" b="0" i="1" u="none" kern="1200" noProof="0" dirty="0">
                        <a:solidFill>
                          <a:schemeClr val="dk1"/>
                        </a:solidFill>
                        <a:latin typeface="Verdana" panose="020B0604030504040204" pitchFamily="34" charset="0"/>
                        <a:ea typeface="Verdana" panose="020B0604030504040204" pitchFamily="34" charset="0"/>
                        <a:cs typeface="Verdana" panose="020B0604030504040204" pitchFamily="34" charset="0"/>
                      </a:endParaRPr>
                    </a:p>
                    <a:p>
                      <a:pPr algn="l"/>
                      <a:r>
                        <a:rPr lang="cs-CZ" sz="1000" b="1" i="1" u="none" noProof="0" dirty="0">
                          <a:latin typeface="Verdana" panose="020B0604030504040204" pitchFamily="34" charset="0"/>
                          <a:ea typeface="Verdana" panose="020B0604030504040204" pitchFamily="34" charset="0"/>
                          <a:cs typeface="Verdana" panose="020B0604030504040204" pitchFamily="34" charset="0"/>
                        </a:rPr>
                        <a:t>Opatření</a:t>
                      </a:r>
                    </a:p>
                  </a:txBody>
                  <a:tcPr anchor="ctr">
                    <a:lnB w="12700" cap="flat" cmpd="sng" algn="ctr">
                      <a:solidFill>
                        <a:srgbClr val="7030A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881941">
                <a:tc>
                  <a:txBody>
                    <a:bodyPr/>
                    <a:lstStyle/>
                    <a:p>
                      <a:pPr lvl="0"/>
                      <a:endParaRPr lang="cs-CZ" sz="1000" b="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p>
                      <a:pPr lvl="0"/>
                      <a:r>
                        <a:rPr lang="cs-CZ" sz="1000" b="1" kern="1200" dirty="0">
                          <a:solidFill>
                            <a:srgbClr val="7030A0"/>
                          </a:solidFill>
                          <a:effectLst/>
                          <a:latin typeface="Verdana" panose="020B0604030504040204" pitchFamily="34" charset="0"/>
                          <a:ea typeface="Verdana" panose="020B0604030504040204" pitchFamily="34" charset="0"/>
                          <a:cs typeface="Verdana" panose="020B0604030504040204" pitchFamily="34" charset="0"/>
                        </a:rPr>
                        <a:t>O3.4.1: Péče o tělo</a:t>
                      </a:r>
                    </a:p>
                    <a:p>
                      <a:r>
                        <a:rPr lang="cs-CZ" sz="1000" b="0" i="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Zajištujeme péči o váš vzhled.</a:t>
                      </a:r>
                      <a:endParaRPr lang="cs-CZ" sz="1000" b="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p>
                      <a:pPr lvl="0"/>
                      <a:endParaRPr lang="cs-CZ" sz="1000" b="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p>
                      <a:pPr lvl="0"/>
                      <a:r>
                        <a:rPr lang="cs-CZ" sz="1000" b="1" kern="1200" dirty="0">
                          <a:solidFill>
                            <a:srgbClr val="7030A0"/>
                          </a:solidFill>
                          <a:effectLst/>
                          <a:latin typeface="Verdana" panose="020B0604030504040204" pitchFamily="34" charset="0"/>
                          <a:ea typeface="Verdana" panose="020B0604030504040204" pitchFamily="34" charset="0"/>
                          <a:cs typeface="Verdana" panose="020B0604030504040204" pitchFamily="34" charset="0"/>
                        </a:rPr>
                        <a:t>O3.4.2: Péče o ducha</a:t>
                      </a:r>
                    </a:p>
                    <a:p>
                      <a:r>
                        <a:rPr lang="cs-CZ" sz="1000" b="0" i="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Duchovní život je součástí života.</a:t>
                      </a:r>
                      <a:endParaRPr lang="cs-CZ" sz="1000" b="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p>
                      <a:pPr lvl="0"/>
                      <a:endParaRPr lang="cs-CZ" sz="1000" b="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p>
                      <a:pPr lvl="0"/>
                      <a:r>
                        <a:rPr lang="cs-CZ" sz="1000" b="1" kern="1200" dirty="0">
                          <a:solidFill>
                            <a:srgbClr val="7030A0"/>
                          </a:solidFill>
                          <a:effectLst/>
                          <a:latin typeface="Verdana" panose="020B0604030504040204" pitchFamily="34" charset="0"/>
                          <a:ea typeface="Verdana" panose="020B0604030504040204" pitchFamily="34" charset="0"/>
                          <a:cs typeface="Verdana" panose="020B0604030504040204" pitchFamily="34" charset="0"/>
                        </a:rPr>
                        <a:t>O3.4.3: Osobní záležitosti</a:t>
                      </a:r>
                    </a:p>
                    <a:p>
                      <a:r>
                        <a:rPr lang="cs-CZ" sz="1000" b="0" i="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Poradíme, pomůžeme, zprostředkujeme. </a:t>
                      </a:r>
                      <a:endParaRPr lang="cs-CZ" sz="1000" b="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p>
                      <a:endParaRPr lang="cs-CZ" sz="1000" b="0" i="1" u="none" noProof="0" dirty="0">
                        <a:latin typeface="Verdana" panose="020B0604030504040204" pitchFamily="34" charset="0"/>
                        <a:ea typeface="Verdana" panose="020B0604030504040204" pitchFamily="34" charset="0"/>
                        <a:cs typeface="Verdana" panose="020B0604030504040204" pitchFamily="34" charset="0"/>
                      </a:endParaRPr>
                    </a:p>
                  </a:txBody>
                  <a:tcPr>
                    <a:lnT w="12700" cap="flat" cmpd="sng" algn="ctr">
                      <a:solidFill>
                        <a:srgbClr val="7030A0"/>
                      </a:solidFill>
                      <a:prstDash val="solid"/>
                      <a:round/>
                      <a:headEnd type="none" w="med" len="med"/>
                      <a:tailEnd type="none" w="med" len="med"/>
                    </a:lnT>
                    <a:solidFill>
                      <a:schemeClr val="bg1"/>
                    </a:solidFill>
                  </a:tcPr>
                </a:tc>
                <a:tc vMerge="1">
                  <a:txBody>
                    <a:bodyPr/>
                    <a:lstStyle/>
                    <a:p>
                      <a:endParaRPr lang="nl-NL" sz="1000" dirty="0"/>
                    </a:p>
                  </a:txBody>
                  <a:tcPr>
                    <a:lnT w="28575" cap="flat" cmpd="sng" algn="ctr">
                      <a:solidFill>
                        <a:schemeClr val="accent1"/>
                      </a:solidFill>
                      <a:prstDash val="solid"/>
                      <a:round/>
                      <a:headEnd type="none" w="med" len="med"/>
                      <a:tailEnd type="none" w="med" len="med"/>
                    </a:lnT>
                  </a:tcPr>
                </a:tc>
                <a:tc>
                  <a:txBody>
                    <a:bodyPr/>
                    <a:lstStyle/>
                    <a:p>
                      <a:pPr lvl="0"/>
                      <a:endParaRPr lang="cs-CZ" sz="1000" b="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p>
                      <a:pPr lvl="0"/>
                      <a:r>
                        <a:rPr lang="cs-CZ" sz="1000" b="1" kern="1200" dirty="0">
                          <a:solidFill>
                            <a:srgbClr val="7030A0"/>
                          </a:solidFill>
                          <a:effectLst/>
                          <a:latin typeface="Verdana" panose="020B0604030504040204" pitchFamily="34" charset="0"/>
                          <a:ea typeface="Verdana" panose="020B0604030504040204" pitchFamily="34" charset="0"/>
                          <a:cs typeface="Verdana" panose="020B0604030504040204" pitchFamily="34" charset="0"/>
                        </a:rPr>
                        <a:t>O3.5.1: Pravidla</a:t>
                      </a:r>
                    </a:p>
                    <a:p>
                      <a:r>
                        <a:rPr lang="cs-CZ" sz="1000" b="0" i="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Pravidla jsou pro všechny bez rozdílu.</a:t>
                      </a:r>
                      <a:endParaRPr lang="cs-CZ" sz="1000" b="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p>
                      <a:pPr lvl="0"/>
                      <a:endParaRPr lang="cs-CZ" sz="1000" b="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p>
                      <a:pPr lvl="0"/>
                      <a:r>
                        <a:rPr lang="cs-CZ" sz="1000" b="1" kern="1200" dirty="0">
                          <a:solidFill>
                            <a:srgbClr val="7030A0"/>
                          </a:solidFill>
                          <a:effectLst/>
                          <a:latin typeface="Verdana" panose="020B0604030504040204" pitchFamily="34" charset="0"/>
                          <a:ea typeface="Verdana" panose="020B0604030504040204" pitchFamily="34" charset="0"/>
                          <a:cs typeface="Verdana" panose="020B0604030504040204" pitchFamily="34" charset="0"/>
                        </a:rPr>
                        <a:t>O3.5.2: Vzájemné soužití</a:t>
                      </a:r>
                    </a:p>
                    <a:p>
                      <a:r>
                        <a:rPr lang="cs-CZ" sz="1000" b="0" i="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Chováme se k druhému tak jak chceme aby se choval on k nám.</a:t>
                      </a:r>
                      <a:endParaRPr lang="cs-CZ" sz="1000" b="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p>
                      <a:pPr lvl="0"/>
                      <a:endParaRPr lang="cs-CZ" sz="1000" b="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p>
                      <a:pPr lvl="0"/>
                      <a:r>
                        <a:rPr lang="cs-CZ" sz="1000" b="1" kern="1200" dirty="0">
                          <a:solidFill>
                            <a:srgbClr val="7030A0"/>
                          </a:solidFill>
                          <a:effectLst/>
                          <a:latin typeface="Verdana" panose="020B0604030504040204" pitchFamily="34" charset="0"/>
                          <a:ea typeface="Verdana" panose="020B0604030504040204" pitchFamily="34" charset="0"/>
                          <a:cs typeface="Verdana" panose="020B0604030504040204" pitchFamily="34" charset="0"/>
                        </a:rPr>
                        <a:t>O3.5.3: Zájem a naslouchání</a:t>
                      </a:r>
                    </a:p>
                    <a:p>
                      <a:r>
                        <a:rPr lang="cs-CZ" sz="1000" b="0" i="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Umíme druhým naslouchat.</a:t>
                      </a:r>
                      <a:endParaRPr lang="cs-CZ" sz="1000" b="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000" b="0" i="1" u="none" noProof="0" dirty="0">
                        <a:latin typeface="Verdana" panose="020B0604030504040204" pitchFamily="34" charset="0"/>
                        <a:ea typeface="Verdana" panose="020B0604030504040204" pitchFamily="34" charset="0"/>
                        <a:cs typeface="Verdana" panose="020B0604030504040204" pitchFamily="34" charset="0"/>
                      </a:endParaRPr>
                    </a:p>
                  </a:txBody>
                  <a:tcPr>
                    <a:lnT w="12700" cap="flat" cmpd="sng" algn="ctr">
                      <a:solidFill>
                        <a:srgbClr val="7030A0"/>
                      </a:solidFill>
                      <a:prstDash val="solid"/>
                      <a:round/>
                      <a:headEnd type="none" w="med" len="med"/>
                      <a:tailEnd type="none" w="med" len="med"/>
                    </a:lnT>
                    <a:solidFill>
                      <a:schemeClr val="bg1"/>
                    </a:solidFill>
                  </a:tcPr>
                </a:tc>
                <a:tc vMerge="1">
                  <a:txBody>
                    <a:bodyPr/>
                    <a:lstStyle/>
                    <a:p>
                      <a:endParaRPr lang="nl-NL" sz="1000" dirty="0"/>
                    </a:p>
                  </a:txBody>
                  <a:tcPr>
                    <a:lnT w="28575" cap="flat" cmpd="sng" algn="ctr">
                      <a:solidFill>
                        <a:schemeClr val="accent1"/>
                      </a:solidFill>
                      <a:prstDash val="solid"/>
                      <a:round/>
                      <a:headEnd type="none" w="med" len="med"/>
                      <a:tailEnd type="none" w="med" len="med"/>
                    </a:lnT>
                  </a:tcPr>
                </a:tc>
                <a:tc>
                  <a:txBody>
                    <a:bodyPr/>
                    <a:lstStyle/>
                    <a:p>
                      <a:pPr lvl="0"/>
                      <a:endParaRPr lang="cs-CZ" sz="1000" b="1" kern="1200" dirty="0">
                        <a:solidFill>
                          <a:srgbClr val="7030A0"/>
                        </a:solidFill>
                        <a:effectLst/>
                        <a:latin typeface="Verdana" panose="020B0604030504040204" pitchFamily="34" charset="0"/>
                        <a:ea typeface="Verdana" panose="020B0604030504040204" pitchFamily="34" charset="0"/>
                        <a:cs typeface="Verdana" panose="020B0604030504040204" pitchFamily="34" charset="0"/>
                      </a:endParaRPr>
                    </a:p>
                    <a:p>
                      <a:pPr lvl="0"/>
                      <a:r>
                        <a:rPr lang="cs-CZ" sz="1000" b="1" kern="1200" dirty="0">
                          <a:solidFill>
                            <a:srgbClr val="7030A0"/>
                          </a:solidFill>
                          <a:effectLst/>
                          <a:latin typeface="Verdana" panose="020B0604030504040204" pitchFamily="34" charset="0"/>
                          <a:ea typeface="Verdana" panose="020B0604030504040204" pitchFamily="34" charset="0"/>
                          <a:cs typeface="Verdana" panose="020B0604030504040204" pitchFamily="34" charset="0"/>
                        </a:rPr>
                        <a:t>O3.6.1: Suroviny</a:t>
                      </a:r>
                    </a:p>
                    <a:p>
                      <a:r>
                        <a:rPr lang="cs-CZ" sz="1000" b="0" i="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K přípravě stravy využíváme čerstvé lokální suroviny.</a:t>
                      </a:r>
                      <a:endParaRPr lang="cs-CZ" sz="1000" b="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p>
                      <a:pPr lvl="0"/>
                      <a:endParaRPr lang="cs-CZ" sz="1000" b="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p>
                      <a:pPr lvl="0"/>
                      <a:r>
                        <a:rPr lang="cs-CZ" sz="1000" b="1" kern="1200" dirty="0">
                          <a:solidFill>
                            <a:srgbClr val="7030A0"/>
                          </a:solidFill>
                          <a:effectLst/>
                          <a:latin typeface="Verdana" panose="020B0604030504040204" pitchFamily="34" charset="0"/>
                          <a:ea typeface="Verdana" panose="020B0604030504040204" pitchFamily="34" charset="0"/>
                          <a:cs typeface="Verdana" panose="020B0604030504040204" pitchFamily="34" charset="0"/>
                        </a:rPr>
                        <a:t>O3.6.2: Personál</a:t>
                      </a:r>
                    </a:p>
                    <a:p>
                      <a:r>
                        <a:rPr lang="cs-CZ" sz="1000" b="0" i="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S chutí jíme co si uvaříme.</a:t>
                      </a:r>
                      <a:endParaRPr lang="cs-CZ" sz="1000" b="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p>
                      <a:pPr lvl="0"/>
                      <a:endParaRPr lang="cs-CZ" sz="1000" b="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p>
                      <a:pPr lvl="0"/>
                      <a:r>
                        <a:rPr lang="cs-CZ" sz="1000" b="1" kern="1200" dirty="0">
                          <a:solidFill>
                            <a:srgbClr val="7030A0"/>
                          </a:solidFill>
                          <a:effectLst/>
                          <a:latin typeface="Verdana" panose="020B0604030504040204" pitchFamily="34" charset="0"/>
                          <a:ea typeface="Verdana" panose="020B0604030504040204" pitchFamily="34" charset="0"/>
                          <a:cs typeface="Verdana" panose="020B0604030504040204" pitchFamily="34" charset="0"/>
                        </a:rPr>
                        <a:t>O3.6.3: Kultura stravování</a:t>
                      </a:r>
                    </a:p>
                    <a:p>
                      <a:r>
                        <a:rPr lang="cs-CZ" sz="1000" b="0" i="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Jíme všemi smysly. </a:t>
                      </a:r>
                      <a:endParaRPr lang="cs-CZ" sz="1000" b="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p>
                      <a:endParaRPr lang="cs-CZ" sz="1800" b="1" kern="1200" dirty="0">
                        <a:solidFill>
                          <a:schemeClr val="dk1"/>
                        </a:solidFill>
                        <a:effectLst/>
                        <a:latin typeface="+mn-lt"/>
                        <a:ea typeface="+mn-ea"/>
                        <a:cs typeface="+mn-cs"/>
                      </a:endParaRPr>
                    </a:p>
                  </a:txBody>
                  <a:tcPr>
                    <a:lnT w="12700" cap="flat" cmpd="sng" algn="ctr">
                      <a:solidFill>
                        <a:srgbClr val="7030A0"/>
                      </a:solidFill>
                      <a:prstDash val="solid"/>
                      <a:round/>
                      <a:headEnd type="none" w="med" len="med"/>
                      <a:tailEnd type="none" w="med" len="med"/>
                    </a:lnT>
                    <a:solidFill>
                      <a:schemeClr val="bg1"/>
                    </a:solidFill>
                  </a:tcPr>
                </a:tc>
                <a:extLst>
                  <a:ext uri="{0D108BD9-81ED-4DB2-BD59-A6C34878D82A}">
                    <a16:rowId xmlns:a16="http://schemas.microsoft.com/office/drawing/2014/main" val="10003"/>
                  </a:ext>
                </a:extLst>
              </a:tr>
            </a:tbl>
          </a:graphicData>
        </a:graphic>
      </p:graphicFrame>
      <p:sp>
        <p:nvSpPr>
          <p:cNvPr id="16" name="Šestiúhelník 15">
            <a:extLst>
              <a:ext uri="{FF2B5EF4-FFF2-40B4-BE49-F238E27FC236}">
                <a16:creationId xmlns:a16="http://schemas.microsoft.com/office/drawing/2014/main" id="{EC3B25F4-7CE4-834D-91B6-421E9628801C}"/>
              </a:ext>
            </a:extLst>
          </p:cNvPr>
          <p:cNvSpPr/>
          <p:nvPr/>
        </p:nvSpPr>
        <p:spPr>
          <a:xfrm rot="5400000">
            <a:off x="11734801" y="864020"/>
            <a:ext cx="914397" cy="923085"/>
          </a:xfrm>
          <a:prstGeom prst="hexagon">
            <a:avLst/>
          </a:prstGeom>
          <a:solidFill>
            <a:srgbClr val="88B0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Obdélník 17">
            <a:extLst>
              <a:ext uri="{FF2B5EF4-FFF2-40B4-BE49-F238E27FC236}">
                <a16:creationId xmlns:a16="http://schemas.microsoft.com/office/drawing/2014/main" id="{1D86D3B8-0FD9-C94A-B2E9-B323C79DB817}"/>
              </a:ext>
            </a:extLst>
          </p:cNvPr>
          <p:cNvSpPr/>
          <p:nvPr/>
        </p:nvSpPr>
        <p:spPr>
          <a:xfrm rot="16200000">
            <a:off x="-3167088" y="3106666"/>
            <a:ext cx="6801899" cy="253531"/>
          </a:xfrm>
          <a:prstGeom prst="rect">
            <a:avLst/>
          </a:prstGeom>
        </p:spPr>
        <p:txBody>
          <a:bodyPr wrap="square">
            <a:spAutoFit/>
          </a:bodyPr>
          <a:lstStyle/>
          <a:p>
            <a:pPr>
              <a:lnSpc>
                <a:spcPct val="110000"/>
              </a:lnSpc>
              <a:spcBef>
                <a:spcPts val="400"/>
              </a:spcBef>
            </a:pPr>
            <a:r>
              <a:rPr lang="cs-CZ" sz="1050" dirty="0">
                <a:latin typeface="Verdana" panose="020B0604030504040204" pitchFamily="34" charset="0"/>
                <a:ea typeface="Verdana" panose="020B0604030504040204" pitchFamily="34" charset="0"/>
                <a:cs typeface="Verdana" panose="020B0604030504040204" pitchFamily="34" charset="0"/>
              </a:rPr>
              <a:t>poslání / vize / strategické cíle / </a:t>
            </a:r>
            <a:r>
              <a:rPr lang="cs-CZ" sz="1050" b="1" dirty="0">
                <a:solidFill>
                  <a:srgbClr val="88B04B"/>
                </a:solidFill>
                <a:latin typeface="Verdana" panose="020B0604030504040204" pitchFamily="34" charset="0"/>
                <a:ea typeface="Verdana" panose="020B0604030504040204" pitchFamily="34" charset="0"/>
                <a:cs typeface="Verdana" panose="020B0604030504040204" pitchFamily="34" charset="0"/>
              </a:rPr>
              <a:t>priority</a:t>
            </a:r>
            <a:r>
              <a:rPr lang="cs-CZ" sz="1050" b="1" dirty="0">
                <a:solidFill>
                  <a:srgbClr val="53B0AE"/>
                </a:solidFill>
                <a:latin typeface="Verdana" panose="020B0604030504040204" pitchFamily="34" charset="0"/>
                <a:ea typeface="Verdana" panose="020B0604030504040204" pitchFamily="34" charset="0"/>
                <a:cs typeface="Verdana" panose="020B0604030504040204" pitchFamily="34" charset="0"/>
              </a:rPr>
              <a:t> </a:t>
            </a:r>
            <a:r>
              <a:rPr lang="cs-CZ" sz="1050" b="1" dirty="0">
                <a:solidFill>
                  <a:srgbClr val="88B04B"/>
                </a:solidFill>
                <a:latin typeface="Verdana" panose="020B0604030504040204" pitchFamily="34" charset="0"/>
                <a:ea typeface="Verdana" panose="020B0604030504040204" pitchFamily="34" charset="0"/>
                <a:cs typeface="Verdana" panose="020B0604030504040204" pitchFamily="34" charset="0"/>
              </a:rPr>
              <a:t>/</a:t>
            </a:r>
            <a:r>
              <a:rPr lang="cs-CZ" sz="1050" b="1" dirty="0">
                <a:solidFill>
                  <a:srgbClr val="53B0AE"/>
                </a:solidFill>
                <a:latin typeface="Verdana" panose="020B0604030504040204" pitchFamily="34" charset="0"/>
                <a:ea typeface="Verdana" panose="020B0604030504040204" pitchFamily="34" charset="0"/>
                <a:cs typeface="Verdana" panose="020B0604030504040204" pitchFamily="34" charset="0"/>
              </a:rPr>
              <a:t> </a:t>
            </a:r>
            <a:r>
              <a:rPr lang="cs-CZ" sz="1050" b="1" dirty="0">
                <a:solidFill>
                  <a:srgbClr val="7030A0"/>
                </a:solidFill>
                <a:latin typeface="Verdana" panose="020B0604030504040204" pitchFamily="34" charset="0"/>
                <a:ea typeface="Verdana" panose="020B0604030504040204" pitchFamily="34" charset="0"/>
                <a:cs typeface="Verdana" panose="020B0604030504040204" pitchFamily="34" charset="0"/>
              </a:rPr>
              <a:t>opatření</a:t>
            </a:r>
            <a:r>
              <a:rPr lang="cs-CZ" sz="1050" b="1" dirty="0">
                <a:solidFill>
                  <a:srgbClr val="53B0AE"/>
                </a:solidFill>
                <a:latin typeface="Verdana" panose="020B0604030504040204" pitchFamily="34" charset="0"/>
                <a:ea typeface="Verdana" panose="020B0604030504040204" pitchFamily="34" charset="0"/>
                <a:cs typeface="Verdana" panose="020B0604030504040204" pitchFamily="34" charset="0"/>
              </a:rPr>
              <a:t> </a:t>
            </a:r>
            <a:r>
              <a:rPr lang="cs-CZ" sz="1050" dirty="0">
                <a:latin typeface="Verdana" panose="020B0604030504040204" pitchFamily="34" charset="0"/>
                <a:ea typeface="Verdana" panose="020B0604030504040204" pitchFamily="34" charset="0"/>
                <a:cs typeface="Verdana" panose="020B0604030504040204" pitchFamily="34" charset="0"/>
              </a:rPr>
              <a:t>/ implementace / akční plán / kontrola</a:t>
            </a:r>
          </a:p>
        </p:txBody>
      </p:sp>
      <p:pic>
        <p:nvPicPr>
          <p:cNvPr id="10" name="Obrázek 9" descr="Obsah obrázku muž, osoba, interiér, vázanka&#10;&#10;Popis byl vytvořen automaticky">
            <a:extLst>
              <a:ext uri="{FF2B5EF4-FFF2-40B4-BE49-F238E27FC236}">
                <a16:creationId xmlns:a16="http://schemas.microsoft.com/office/drawing/2014/main" id="{2DB7CF16-0EB6-204E-80B2-A0055EC8602B}"/>
              </a:ext>
            </a:extLst>
          </p:cNvPr>
          <p:cNvPicPr>
            <a:picLocks noChangeAspect="1"/>
          </p:cNvPicPr>
          <p:nvPr/>
        </p:nvPicPr>
        <p:blipFill>
          <a:blip r:embed="rId2"/>
          <a:stretch>
            <a:fillRect/>
          </a:stretch>
        </p:blipFill>
        <p:spPr>
          <a:xfrm>
            <a:off x="1003076" y="2766826"/>
            <a:ext cx="2442096" cy="1640979"/>
          </a:xfrm>
          <a:prstGeom prst="rect">
            <a:avLst/>
          </a:prstGeom>
        </p:spPr>
      </p:pic>
      <p:pic>
        <p:nvPicPr>
          <p:cNvPr id="6" name="Obrázek 5" descr="Obsah obrázku osoba, stůl, exteriér, vsedě&#10;&#10;Popis byl vytvořen automaticky">
            <a:extLst>
              <a:ext uri="{FF2B5EF4-FFF2-40B4-BE49-F238E27FC236}">
                <a16:creationId xmlns:a16="http://schemas.microsoft.com/office/drawing/2014/main" id="{CDA57D1A-8A7A-024C-A7D8-53FA509A92DE}"/>
              </a:ext>
            </a:extLst>
          </p:cNvPr>
          <p:cNvPicPr>
            <a:picLocks noChangeAspect="1"/>
          </p:cNvPicPr>
          <p:nvPr/>
        </p:nvPicPr>
        <p:blipFill>
          <a:blip r:embed="rId3"/>
          <a:stretch>
            <a:fillRect/>
          </a:stretch>
        </p:blipFill>
        <p:spPr>
          <a:xfrm>
            <a:off x="4565743" y="2766826"/>
            <a:ext cx="2442096" cy="1640979"/>
          </a:xfrm>
          <a:prstGeom prst="rect">
            <a:avLst/>
          </a:prstGeom>
        </p:spPr>
      </p:pic>
      <p:sp>
        <p:nvSpPr>
          <p:cNvPr id="15" name="Zástupný symbol pro číslo snímku 5">
            <a:extLst>
              <a:ext uri="{FF2B5EF4-FFF2-40B4-BE49-F238E27FC236}">
                <a16:creationId xmlns:a16="http://schemas.microsoft.com/office/drawing/2014/main" id="{D84C0490-A52D-0342-96E7-52A003DDB405}"/>
              </a:ext>
            </a:extLst>
          </p:cNvPr>
          <p:cNvSpPr>
            <a:spLocks noGrp="1"/>
          </p:cNvSpPr>
          <p:nvPr>
            <p:ph type="sldNum" sz="quarter" idx="12"/>
          </p:nvPr>
        </p:nvSpPr>
        <p:spPr>
          <a:xfrm>
            <a:off x="9359900" y="6437559"/>
            <a:ext cx="2743200" cy="365125"/>
          </a:xfrm>
        </p:spPr>
        <p:txBody>
          <a:bodyPr/>
          <a:lstStyle/>
          <a:p>
            <a:r>
              <a:rPr lang="cs-CZ" sz="900" dirty="0">
                <a:latin typeface="Verdana" panose="020B0604030504040204" pitchFamily="34" charset="0"/>
                <a:ea typeface="Verdana" panose="020B0604030504040204" pitchFamily="34" charset="0"/>
                <a:cs typeface="Verdana" panose="020B0604030504040204" pitchFamily="34" charset="0"/>
              </a:rPr>
              <a:t>strana </a:t>
            </a:r>
            <a:fld id="{7F3A1C11-3275-2F49-8982-63B8B988770C}" type="slidenum">
              <a:rPr lang="cs-CZ" sz="900" smtClean="0">
                <a:latin typeface="Verdana" panose="020B0604030504040204" pitchFamily="34" charset="0"/>
                <a:ea typeface="Verdana" panose="020B0604030504040204" pitchFamily="34" charset="0"/>
                <a:cs typeface="Verdana" panose="020B0604030504040204" pitchFamily="34" charset="0"/>
              </a:rPr>
              <a:t>11</a:t>
            </a:fld>
            <a:endParaRPr lang="cs-CZ" sz="900" dirty="0">
              <a:latin typeface="Verdana" panose="020B0604030504040204" pitchFamily="34" charset="0"/>
              <a:ea typeface="Verdana" panose="020B0604030504040204" pitchFamily="34" charset="0"/>
              <a:cs typeface="Verdana" panose="020B0604030504040204" pitchFamily="34" charset="0"/>
            </a:endParaRPr>
          </a:p>
        </p:txBody>
      </p:sp>
      <p:pic>
        <p:nvPicPr>
          <p:cNvPr id="9" name="Obrázek 8" descr="Obsah obrázku jídlo, interiér, stůl, ovoce&#10;&#10;Popis byl vytvořen automaticky">
            <a:extLst>
              <a:ext uri="{FF2B5EF4-FFF2-40B4-BE49-F238E27FC236}">
                <a16:creationId xmlns:a16="http://schemas.microsoft.com/office/drawing/2014/main" id="{73D5F5F0-41A4-1C42-B8D9-21ABA0740DDD}"/>
              </a:ext>
            </a:extLst>
          </p:cNvPr>
          <p:cNvPicPr>
            <a:picLocks noChangeAspect="1"/>
          </p:cNvPicPr>
          <p:nvPr/>
        </p:nvPicPr>
        <p:blipFill>
          <a:blip r:embed="rId4"/>
          <a:stretch>
            <a:fillRect/>
          </a:stretch>
        </p:blipFill>
        <p:spPr>
          <a:xfrm>
            <a:off x="8139389" y="2766826"/>
            <a:ext cx="2441021" cy="1640979"/>
          </a:xfrm>
          <a:prstGeom prst="rect">
            <a:avLst/>
          </a:prstGeom>
        </p:spPr>
      </p:pic>
      <p:sp>
        <p:nvSpPr>
          <p:cNvPr id="11" name="Obdélník 10">
            <a:extLst>
              <a:ext uri="{FF2B5EF4-FFF2-40B4-BE49-F238E27FC236}">
                <a16:creationId xmlns:a16="http://schemas.microsoft.com/office/drawing/2014/main" id="{9BE666A5-AD65-F84A-931D-96DACD353A19}"/>
              </a:ext>
            </a:extLst>
          </p:cNvPr>
          <p:cNvSpPr/>
          <p:nvPr/>
        </p:nvSpPr>
        <p:spPr>
          <a:xfrm>
            <a:off x="852488" y="942772"/>
            <a:ext cx="10193818" cy="523220"/>
          </a:xfrm>
          <a:prstGeom prst="rect">
            <a:avLst/>
          </a:prstGeom>
        </p:spPr>
        <p:txBody>
          <a:bodyPr wrap="square">
            <a:spAutoFit/>
          </a:bodyPr>
          <a:lstStyle/>
          <a:p>
            <a:pPr algn="just"/>
            <a:r>
              <a:rPr lang="cs-CZ" sz="1400" i="1" spc="70" dirty="0">
                <a:latin typeface="Verdana" panose="020B0604030504040204" pitchFamily="34" charset="0"/>
                <a:ea typeface="Verdana" panose="020B0604030504040204" pitchFamily="34" charset="0"/>
                <a:cs typeface="Verdana" panose="020B0604030504040204" pitchFamily="34" charset="0"/>
              </a:rPr>
              <a:t>Cílem je poskytovat klientům vysoký standard péče, rozšiřovat pro ně škálu nadstandardních služeb, vytvářet jim pocit domova a podporovat komunitní život v domově.</a:t>
            </a:r>
          </a:p>
        </p:txBody>
      </p:sp>
    </p:spTree>
    <p:extLst>
      <p:ext uri="{BB962C8B-B14F-4D97-AF65-F5344CB8AC3E}">
        <p14:creationId xmlns:p14="http://schemas.microsoft.com/office/powerpoint/2010/main" val="35563159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1" name="Tabulka 120">
            <a:extLst>
              <a:ext uri="{FF2B5EF4-FFF2-40B4-BE49-F238E27FC236}">
                <a16:creationId xmlns:a16="http://schemas.microsoft.com/office/drawing/2014/main" id="{92B167EE-8FED-A342-85F7-2C77C7799370}"/>
              </a:ext>
            </a:extLst>
          </p:cNvPr>
          <p:cNvGraphicFramePr>
            <a:graphicFrameLocks noGrp="1"/>
          </p:cNvGraphicFramePr>
          <p:nvPr/>
        </p:nvGraphicFramePr>
        <p:xfrm>
          <a:off x="676889" y="1086363"/>
          <a:ext cx="3022191" cy="5547360"/>
        </p:xfrm>
        <a:graphic>
          <a:graphicData uri="http://schemas.openxmlformats.org/drawingml/2006/table">
            <a:tbl>
              <a:tblPr firstRow="1" bandRow="1">
                <a:tableStyleId>{F5AB1C69-6EDB-4FF4-983F-18BD219EF322}</a:tableStyleId>
              </a:tblPr>
              <a:tblGrid>
                <a:gridCol w="3022191">
                  <a:extLst>
                    <a:ext uri="{9D8B030D-6E8A-4147-A177-3AD203B41FA5}">
                      <a16:colId xmlns:a16="http://schemas.microsoft.com/office/drawing/2014/main" val="541293991"/>
                    </a:ext>
                  </a:extLst>
                </a:gridCol>
              </a:tblGrid>
              <a:tr h="1449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000" b="1">
                          <a:solidFill>
                            <a:srgbClr val="F8F9FA"/>
                          </a:solidFill>
                          <a:latin typeface="Verdana Pro" panose="020B0604030504040204" pitchFamily="34" charset="0"/>
                          <a:ea typeface="League Spartan" charset="0"/>
                          <a:cs typeface="Poppins" pitchFamily="2" charset="77"/>
                        </a:rPr>
                        <a:t>Cíl 1: Moderní organizace </a:t>
                      </a:r>
                      <a:endParaRPr lang="en-US" sz="1000" b="1">
                        <a:solidFill>
                          <a:srgbClr val="F8F9FA"/>
                        </a:solidFill>
                        <a:latin typeface="Verdana Pro" panose="020B0604030504040204" pitchFamily="34" charset="0"/>
                        <a:ea typeface="League Spartan" charset="0"/>
                        <a:cs typeface="Poppins" pitchFamily="2" charset="77"/>
                      </a:endParaRPr>
                    </a:p>
                  </a:txBody>
                  <a:tcPr>
                    <a:lnB w="3175" cap="flat" cmpd="sng" algn="ctr">
                      <a:solidFill>
                        <a:schemeClr val="tx1"/>
                      </a:solidFill>
                      <a:prstDash val="solid"/>
                      <a:round/>
                      <a:headEnd type="none" w="med" len="med"/>
                      <a:tailEnd type="none" w="med" len="med"/>
                    </a:lnB>
                    <a:solidFill>
                      <a:srgbClr val="53B0AE"/>
                    </a:solidFill>
                  </a:tcPr>
                </a:tc>
                <a:extLst>
                  <a:ext uri="{0D108BD9-81ED-4DB2-BD59-A6C34878D82A}">
                    <a16:rowId xmlns:a16="http://schemas.microsoft.com/office/drawing/2014/main" val="676032309"/>
                  </a:ext>
                </a:extLst>
              </a:tr>
              <a:tr h="144996">
                <a:tc>
                  <a:txBody>
                    <a:bodyPr/>
                    <a:lstStyle/>
                    <a:p>
                      <a:pPr marL="133350" indent="-127000">
                        <a:tabLst>
                          <a:tab pos="80963" algn="l"/>
                        </a:tabLst>
                      </a:pPr>
                      <a:r>
                        <a:rPr lang="cs-CZ" sz="850" b="1" i="0">
                          <a:solidFill>
                            <a:schemeClr val="tx1">
                              <a:lumMod val="75000"/>
                              <a:lumOff val="25000"/>
                            </a:schemeClr>
                          </a:solidFill>
                          <a:latin typeface="Verdana Pro" panose="020B0604030504040204" pitchFamily="34" charset="0"/>
                          <a:cs typeface="Poppins Light" pitchFamily="2" charset="0"/>
                        </a:rPr>
                        <a:t>Priorita 1: Marketing a PR</a:t>
                      </a:r>
                    </a:p>
                  </a:txBody>
                  <a:tcP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0365A">
                        <a:alpha val="0"/>
                      </a:srgbClr>
                    </a:solidFill>
                  </a:tcPr>
                </a:tc>
                <a:extLst>
                  <a:ext uri="{0D108BD9-81ED-4DB2-BD59-A6C34878D82A}">
                    <a16:rowId xmlns:a16="http://schemas.microsoft.com/office/drawing/2014/main" val="2150711608"/>
                  </a:ext>
                </a:extLst>
              </a:tr>
              <a:tr h="144996">
                <a:tc>
                  <a:txBody>
                    <a:bodyPr/>
                    <a:lstStyle/>
                    <a:p>
                      <a:pPr marL="133350" indent="-133350">
                        <a:tabLst/>
                      </a:pPr>
                      <a:r>
                        <a:rPr lang="cs-CZ" sz="850" b="0" i="0">
                          <a:solidFill>
                            <a:schemeClr val="tx1">
                              <a:lumMod val="75000"/>
                              <a:lumOff val="25000"/>
                            </a:schemeClr>
                          </a:solidFill>
                          <a:latin typeface="Verdana Pro" panose="020B0604030504040204" pitchFamily="34" charset="0"/>
                          <a:cs typeface="Poppins Light" pitchFamily="2" charset="0"/>
                        </a:rPr>
                        <a:t>1.1: Identita domova</a:t>
                      </a:r>
                    </a:p>
                  </a:txBody>
                  <a:tcP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0365A">
                        <a:alpha val="0"/>
                      </a:srgbClr>
                    </a:solidFill>
                  </a:tcPr>
                </a:tc>
                <a:extLst>
                  <a:ext uri="{0D108BD9-81ED-4DB2-BD59-A6C34878D82A}">
                    <a16:rowId xmlns:a16="http://schemas.microsoft.com/office/drawing/2014/main" val="4024904710"/>
                  </a:ext>
                </a:extLst>
              </a:tr>
              <a:tr h="144996">
                <a:tc>
                  <a:txBody>
                    <a:bodyPr/>
                    <a:lstStyle/>
                    <a:p>
                      <a:pPr marL="133350" indent="-133350">
                        <a:tabLst/>
                      </a:pPr>
                      <a:r>
                        <a:rPr lang="cs-CZ" sz="850" b="0" i="0">
                          <a:solidFill>
                            <a:schemeClr val="tx1">
                              <a:lumMod val="75000"/>
                              <a:lumOff val="25000"/>
                            </a:schemeClr>
                          </a:solidFill>
                          <a:latin typeface="Verdana Pro" panose="020B0604030504040204" pitchFamily="34" charset="0"/>
                          <a:cs typeface="Poppins Light" pitchFamily="2" charset="0"/>
                        </a:rPr>
                        <a:t>1.2: Marketingové nástroje</a:t>
                      </a:r>
                    </a:p>
                  </a:txBody>
                  <a:tcP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0365A">
                        <a:alpha val="0"/>
                      </a:srgbClr>
                    </a:solidFill>
                  </a:tcPr>
                </a:tc>
                <a:extLst>
                  <a:ext uri="{0D108BD9-81ED-4DB2-BD59-A6C34878D82A}">
                    <a16:rowId xmlns:a16="http://schemas.microsoft.com/office/drawing/2014/main" val="3395526158"/>
                  </a:ext>
                </a:extLst>
              </a:tr>
              <a:tr h="144996">
                <a:tc>
                  <a:txBody>
                    <a:bodyPr/>
                    <a:lstStyle/>
                    <a:p>
                      <a:pPr marL="133350" indent="-133350">
                        <a:tabLst/>
                      </a:pPr>
                      <a:r>
                        <a:rPr lang="cs-CZ" sz="850" b="0" i="0">
                          <a:solidFill>
                            <a:schemeClr val="tx1">
                              <a:lumMod val="75000"/>
                              <a:lumOff val="25000"/>
                            </a:schemeClr>
                          </a:solidFill>
                          <a:latin typeface="Verdana Pro" panose="020B0604030504040204" pitchFamily="34" charset="0"/>
                          <a:cs typeface="Poppins Light" pitchFamily="2" charset="0"/>
                        </a:rPr>
                        <a:t>1.3: Publicita </a:t>
                      </a:r>
                    </a:p>
                  </a:txBody>
                  <a:tcP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0365A">
                        <a:alpha val="0"/>
                      </a:srgbClr>
                    </a:solidFill>
                  </a:tcPr>
                </a:tc>
                <a:extLst>
                  <a:ext uri="{0D108BD9-81ED-4DB2-BD59-A6C34878D82A}">
                    <a16:rowId xmlns:a16="http://schemas.microsoft.com/office/drawing/2014/main" val="2390311933"/>
                  </a:ext>
                </a:extLst>
              </a:tr>
              <a:tr h="144996">
                <a:tc>
                  <a:txBody>
                    <a:bodyPr/>
                    <a:lstStyle/>
                    <a:p>
                      <a:pPr marL="133350" marR="0" lvl="0" indent="-133350" algn="l" defTabSz="914400" rtl="0" eaLnBrk="1" fontAlgn="auto" latinLnBrk="0" hangingPunct="1">
                        <a:lnSpc>
                          <a:spcPct val="100000"/>
                        </a:lnSpc>
                        <a:spcBef>
                          <a:spcPts val="0"/>
                        </a:spcBef>
                        <a:spcAft>
                          <a:spcPts val="0"/>
                        </a:spcAft>
                        <a:buClrTx/>
                        <a:buSzTx/>
                        <a:buFontTx/>
                        <a:buNone/>
                        <a:tabLst/>
                        <a:defRPr/>
                      </a:pPr>
                      <a:r>
                        <a:rPr lang="cs-CZ" sz="850" b="1" i="0">
                          <a:solidFill>
                            <a:schemeClr val="tx1">
                              <a:lumMod val="75000"/>
                              <a:lumOff val="25000"/>
                            </a:schemeClr>
                          </a:solidFill>
                          <a:latin typeface="Verdana Pro" panose="020B0604030504040204" pitchFamily="34" charset="0"/>
                          <a:cs typeface="Poppins Light" pitchFamily="2" charset="0"/>
                        </a:rPr>
                        <a:t>Priorita 2: Otevřenost a komunikace</a:t>
                      </a:r>
                    </a:p>
                  </a:txBody>
                  <a:tcP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0365A">
                        <a:alpha val="0"/>
                      </a:srgbClr>
                    </a:solidFill>
                  </a:tcPr>
                </a:tc>
                <a:extLst>
                  <a:ext uri="{0D108BD9-81ED-4DB2-BD59-A6C34878D82A}">
                    <a16:rowId xmlns:a16="http://schemas.microsoft.com/office/drawing/2014/main" val="3756979497"/>
                  </a:ext>
                </a:extLst>
              </a:tr>
              <a:tr h="144996">
                <a:tc>
                  <a:txBody>
                    <a:bodyPr/>
                    <a:lstStyle/>
                    <a:p>
                      <a:pPr marL="133350" indent="-133350">
                        <a:tabLst/>
                      </a:pPr>
                      <a:r>
                        <a:rPr lang="cs-CZ" sz="850" b="0" i="0">
                          <a:solidFill>
                            <a:schemeClr val="tx1">
                              <a:lumMod val="75000"/>
                              <a:lumOff val="25000"/>
                            </a:schemeClr>
                          </a:solidFill>
                          <a:latin typeface="Verdana Pro" panose="020B0604030504040204" pitchFamily="34" charset="0"/>
                          <a:cs typeface="Poppins Light" pitchFamily="2" charset="0"/>
                        </a:rPr>
                        <a:t>2.1: Rozvoj partnerství</a:t>
                      </a:r>
                    </a:p>
                  </a:txBody>
                  <a:tcP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0365A">
                        <a:alpha val="0"/>
                      </a:srgbClr>
                    </a:solidFill>
                  </a:tcPr>
                </a:tc>
                <a:extLst>
                  <a:ext uri="{0D108BD9-81ED-4DB2-BD59-A6C34878D82A}">
                    <a16:rowId xmlns:a16="http://schemas.microsoft.com/office/drawing/2014/main" val="849867454"/>
                  </a:ext>
                </a:extLst>
              </a:tr>
              <a:tr h="144996">
                <a:tc>
                  <a:txBody>
                    <a:bodyPr/>
                    <a:lstStyle/>
                    <a:p>
                      <a:r>
                        <a:rPr lang="cs-CZ" sz="850" b="0" i="0">
                          <a:solidFill>
                            <a:schemeClr val="tx1">
                              <a:lumMod val="75000"/>
                              <a:lumOff val="25000"/>
                            </a:schemeClr>
                          </a:solidFill>
                          <a:latin typeface="Verdana Pro" panose="020B0604030504040204" pitchFamily="34" charset="0"/>
                          <a:cs typeface="Poppins Light" pitchFamily="2" charset="0"/>
                        </a:rPr>
                        <a:t>2.2: Součást veřejného života</a:t>
                      </a:r>
                    </a:p>
                  </a:txBody>
                  <a:tcP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0365A">
                        <a:alpha val="0"/>
                      </a:srgbClr>
                    </a:solidFill>
                  </a:tcPr>
                </a:tc>
                <a:extLst>
                  <a:ext uri="{0D108BD9-81ED-4DB2-BD59-A6C34878D82A}">
                    <a16:rowId xmlns:a16="http://schemas.microsoft.com/office/drawing/2014/main" val="291691952"/>
                  </a:ext>
                </a:extLst>
              </a:tr>
              <a:tr h="144996">
                <a:tc>
                  <a:txBody>
                    <a:bodyPr/>
                    <a:lstStyle/>
                    <a:p>
                      <a:r>
                        <a:rPr lang="cs-CZ" sz="850" b="0" i="0">
                          <a:solidFill>
                            <a:schemeClr val="tx1">
                              <a:lumMod val="75000"/>
                              <a:lumOff val="25000"/>
                            </a:schemeClr>
                          </a:solidFill>
                          <a:latin typeface="Verdana Pro" panose="020B0604030504040204" pitchFamily="34" charset="0"/>
                          <a:cs typeface="Poppins Light" pitchFamily="2" charset="0"/>
                        </a:rPr>
                        <a:t>2.3: Transparentnost</a:t>
                      </a:r>
                    </a:p>
                  </a:txBody>
                  <a:tcP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0365A">
                        <a:alpha val="0"/>
                      </a:srgbClr>
                    </a:solidFill>
                  </a:tcPr>
                </a:tc>
                <a:extLst>
                  <a:ext uri="{0D108BD9-81ED-4DB2-BD59-A6C34878D82A}">
                    <a16:rowId xmlns:a16="http://schemas.microsoft.com/office/drawing/2014/main" val="2218907213"/>
                  </a:ext>
                </a:extLst>
              </a:tr>
              <a:tr h="144996">
                <a:tc>
                  <a:txBody>
                    <a:bodyPr/>
                    <a:lstStyle/>
                    <a:p>
                      <a:pPr marL="133350" marR="0" lvl="0" indent="-133350" algn="l" defTabSz="914400" rtl="0" eaLnBrk="1" fontAlgn="auto" latinLnBrk="0" hangingPunct="1">
                        <a:lnSpc>
                          <a:spcPct val="100000"/>
                        </a:lnSpc>
                        <a:spcBef>
                          <a:spcPts val="0"/>
                        </a:spcBef>
                        <a:spcAft>
                          <a:spcPts val="0"/>
                        </a:spcAft>
                        <a:buClrTx/>
                        <a:buSzTx/>
                        <a:buFontTx/>
                        <a:buNone/>
                        <a:tabLst/>
                        <a:defRPr/>
                      </a:pPr>
                      <a:r>
                        <a:rPr lang="cs-CZ" sz="850" b="1" i="0">
                          <a:solidFill>
                            <a:schemeClr val="tx1">
                              <a:lumMod val="75000"/>
                              <a:lumOff val="25000"/>
                            </a:schemeClr>
                          </a:solidFill>
                          <a:latin typeface="Verdana Pro" panose="020B0604030504040204" pitchFamily="34" charset="0"/>
                          <a:cs typeface="Poppins Light" pitchFamily="2" charset="0"/>
                        </a:rPr>
                        <a:t>Priorita 3: Styl řízení</a:t>
                      </a:r>
                    </a:p>
                  </a:txBody>
                  <a:tcP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0365A">
                        <a:alpha val="0"/>
                      </a:srgbClr>
                    </a:solidFill>
                  </a:tcPr>
                </a:tc>
                <a:extLst>
                  <a:ext uri="{0D108BD9-81ED-4DB2-BD59-A6C34878D82A}">
                    <a16:rowId xmlns:a16="http://schemas.microsoft.com/office/drawing/2014/main" val="2207542115"/>
                  </a:ext>
                </a:extLst>
              </a:tr>
              <a:tr h="144996">
                <a:tc>
                  <a:txBody>
                    <a:bodyPr/>
                    <a:lstStyle/>
                    <a:p>
                      <a:r>
                        <a:rPr lang="cs-CZ" sz="850" b="0" i="0">
                          <a:solidFill>
                            <a:schemeClr val="tx1">
                              <a:lumMod val="75000"/>
                              <a:lumOff val="25000"/>
                            </a:schemeClr>
                          </a:solidFill>
                          <a:latin typeface="Verdana Pro" panose="020B0604030504040204" pitchFamily="34" charset="0"/>
                          <a:cs typeface="Poppins Light" pitchFamily="2" charset="0"/>
                        </a:rPr>
                        <a:t>3.1: Týmová spolupráce</a:t>
                      </a:r>
                    </a:p>
                  </a:txBody>
                  <a:tcP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0365A">
                        <a:alpha val="0"/>
                      </a:srgbClr>
                    </a:solidFill>
                  </a:tcPr>
                </a:tc>
                <a:extLst>
                  <a:ext uri="{0D108BD9-81ED-4DB2-BD59-A6C34878D82A}">
                    <a16:rowId xmlns:a16="http://schemas.microsoft.com/office/drawing/2014/main" val="3978389319"/>
                  </a:ext>
                </a:extLst>
              </a:tr>
              <a:tr h="144996">
                <a:tc>
                  <a:txBody>
                    <a:bodyPr/>
                    <a:lstStyle/>
                    <a:p>
                      <a:r>
                        <a:rPr lang="cs-CZ" sz="850" b="0" i="0">
                          <a:solidFill>
                            <a:schemeClr val="tx1">
                              <a:lumMod val="75000"/>
                              <a:lumOff val="25000"/>
                            </a:schemeClr>
                          </a:solidFill>
                          <a:latin typeface="Verdana Pro" panose="020B0604030504040204" pitchFamily="34" charset="0"/>
                          <a:cs typeface="Poppins Light" pitchFamily="2" charset="0"/>
                        </a:rPr>
                        <a:t>3.2: Rozvoj kompetencí a dovedností</a:t>
                      </a:r>
                    </a:p>
                  </a:txBody>
                  <a:tcP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0365A">
                        <a:alpha val="0"/>
                      </a:srgbClr>
                    </a:solidFill>
                  </a:tcPr>
                </a:tc>
                <a:extLst>
                  <a:ext uri="{0D108BD9-81ED-4DB2-BD59-A6C34878D82A}">
                    <a16:rowId xmlns:a16="http://schemas.microsoft.com/office/drawing/2014/main" val="3233044244"/>
                  </a:ext>
                </a:extLst>
              </a:tr>
              <a:tr h="144996">
                <a:tc>
                  <a:txBody>
                    <a:bodyPr/>
                    <a:lstStyle/>
                    <a:p>
                      <a:r>
                        <a:rPr lang="cs-CZ" sz="850" b="0" i="0">
                          <a:solidFill>
                            <a:schemeClr val="tx1">
                              <a:lumMod val="75000"/>
                              <a:lumOff val="25000"/>
                            </a:schemeClr>
                          </a:solidFill>
                          <a:latin typeface="Verdana Pro" panose="020B0604030504040204" pitchFamily="34" charset="0"/>
                          <a:cs typeface="Poppins Light" pitchFamily="2" charset="0"/>
                        </a:rPr>
                        <a:t>3.3: Management změny</a:t>
                      </a:r>
                    </a:p>
                  </a:txBody>
                  <a:tcP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0365A">
                        <a:alpha val="0"/>
                      </a:srgbClr>
                    </a:solidFill>
                  </a:tcPr>
                </a:tc>
                <a:extLst>
                  <a:ext uri="{0D108BD9-81ED-4DB2-BD59-A6C34878D82A}">
                    <a16:rowId xmlns:a16="http://schemas.microsoft.com/office/drawing/2014/main" val="3311153719"/>
                  </a:ext>
                </a:extLst>
              </a:tr>
              <a:tr h="144996">
                <a:tc>
                  <a:txBody>
                    <a:bodyPr/>
                    <a:lstStyle/>
                    <a:p>
                      <a:pPr marL="133350" marR="0" lvl="0" indent="-133350" algn="l" defTabSz="914400" rtl="0" eaLnBrk="1" fontAlgn="auto" latinLnBrk="0" hangingPunct="1">
                        <a:lnSpc>
                          <a:spcPct val="100000"/>
                        </a:lnSpc>
                        <a:spcBef>
                          <a:spcPts val="0"/>
                        </a:spcBef>
                        <a:spcAft>
                          <a:spcPts val="0"/>
                        </a:spcAft>
                        <a:buClrTx/>
                        <a:buSzTx/>
                        <a:buFontTx/>
                        <a:buNone/>
                        <a:tabLst/>
                        <a:defRPr/>
                      </a:pPr>
                      <a:r>
                        <a:rPr lang="cs-CZ" sz="850" b="1" i="0">
                          <a:solidFill>
                            <a:schemeClr val="tx1">
                              <a:lumMod val="75000"/>
                              <a:lumOff val="25000"/>
                            </a:schemeClr>
                          </a:solidFill>
                          <a:latin typeface="Verdana Pro" panose="020B0604030504040204" pitchFamily="34" charset="0"/>
                          <a:cs typeface="Poppins Light" pitchFamily="2" charset="0"/>
                        </a:rPr>
                        <a:t>Priorita 4: Finanční stabilita</a:t>
                      </a:r>
                    </a:p>
                  </a:txBody>
                  <a:tcP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0365A">
                        <a:alpha val="0"/>
                      </a:srgbClr>
                    </a:solidFill>
                  </a:tcPr>
                </a:tc>
                <a:extLst>
                  <a:ext uri="{0D108BD9-81ED-4DB2-BD59-A6C34878D82A}">
                    <a16:rowId xmlns:a16="http://schemas.microsoft.com/office/drawing/2014/main" val="627354040"/>
                  </a:ext>
                </a:extLst>
              </a:tr>
              <a:tr h="144996">
                <a:tc>
                  <a:txBody>
                    <a:bodyPr/>
                    <a:lstStyle/>
                    <a:p>
                      <a:r>
                        <a:rPr lang="cs-CZ" sz="850" b="0" i="0">
                          <a:solidFill>
                            <a:schemeClr val="tx1">
                              <a:lumMod val="75000"/>
                              <a:lumOff val="25000"/>
                            </a:schemeClr>
                          </a:solidFill>
                          <a:latin typeface="Verdana Pro" panose="020B0604030504040204" pitchFamily="34" charset="0"/>
                          <a:cs typeface="Poppins Light" pitchFamily="2" charset="0"/>
                        </a:rPr>
                        <a:t>4.1: Finanční plánování</a:t>
                      </a:r>
                    </a:p>
                  </a:txBody>
                  <a:tcP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0365A">
                        <a:alpha val="0"/>
                      </a:srgbClr>
                    </a:solidFill>
                  </a:tcPr>
                </a:tc>
                <a:extLst>
                  <a:ext uri="{0D108BD9-81ED-4DB2-BD59-A6C34878D82A}">
                    <a16:rowId xmlns:a16="http://schemas.microsoft.com/office/drawing/2014/main" val="3434990640"/>
                  </a:ext>
                </a:extLst>
              </a:tr>
              <a:tr h="144996">
                <a:tc>
                  <a:txBody>
                    <a:bodyPr/>
                    <a:lstStyle/>
                    <a:p>
                      <a:r>
                        <a:rPr lang="cs-CZ" sz="850" b="0" i="0">
                          <a:solidFill>
                            <a:schemeClr val="tx1">
                              <a:lumMod val="75000"/>
                              <a:lumOff val="25000"/>
                            </a:schemeClr>
                          </a:solidFill>
                          <a:latin typeface="Verdana Pro" panose="020B0604030504040204" pitchFamily="34" charset="0"/>
                          <a:cs typeface="Poppins Light" pitchFamily="2" charset="0"/>
                        </a:rPr>
                        <a:t>4.2: Efektivní hospodaření</a:t>
                      </a:r>
                    </a:p>
                  </a:txBody>
                  <a:tcP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0365A">
                        <a:alpha val="0"/>
                      </a:srgbClr>
                    </a:solidFill>
                  </a:tcPr>
                </a:tc>
                <a:extLst>
                  <a:ext uri="{0D108BD9-81ED-4DB2-BD59-A6C34878D82A}">
                    <a16:rowId xmlns:a16="http://schemas.microsoft.com/office/drawing/2014/main" val="344611463"/>
                  </a:ext>
                </a:extLst>
              </a:tr>
              <a:tr h="144996">
                <a:tc>
                  <a:txBody>
                    <a:bodyPr/>
                    <a:lstStyle/>
                    <a:p>
                      <a:r>
                        <a:rPr lang="cs-CZ" sz="850" b="0" i="0">
                          <a:solidFill>
                            <a:schemeClr val="tx1">
                              <a:lumMod val="75000"/>
                              <a:lumOff val="25000"/>
                            </a:schemeClr>
                          </a:solidFill>
                          <a:latin typeface="Verdana Pro" panose="020B0604030504040204" pitchFamily="34" charset="0"/>
                          <a:cs typeface="Poppins Light" pitchFamily="2" charset="0"/>
                        </a:rPr>
                        <a:t>4.3: Optimální využití zdrojů</a:t>
                      </a:r>
                    </a:p>
                  </a:txBody>
                  <a:tcP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0365A">
                        <a:alpha val="0"/>
                      </a:srgbClr>
                    </a:solidFill>
                  </a:tcPr>
                </a:tc>
                <a:extLst>
                  <a:ext uri="{0D108BD9-81ED-4DB2-BD59-A6C34878D82A}">
                    <a16:rowId xmlns:a16="http://schemas.microsoft.com/office/drawing/2014/main" val="2536918073"/>
                  </a:ext>
                </a:extLst>
              </a:tr>
              <a:tr h="144996">
                <a:tc>
                  <a:txBody>
                    <a:bodyPr/>
                    <a:lstStyle/>
                    <a:p>
                      <a:pPr marL="133350" marR="0" lvl="0" indent="-133350" algn="l" defTabSz="914400" rtl="0" eaLnBrk="1" fontAlgn="auto" latinLnBrk="0" hangingPunct="1">
                        <a:lnSpc>
                          <a:spcPct val="100000"/>
                        </a:lnSpc>
                        <a:spcBef>
                          <a:spcPts val="0"/>
                        </a:spcBef>
                        <a:spcAft>
                          <a:spcPts val="0"/>
                        </a:spcAft>
                        <a:buClrTx/>
                        <a:buSzTx/>
                        <a:buFontTx/>
                        <a:buNone/>
                        <a:tabLst/>
                        <a:defRPr/>
                      </a:pPr>
                      <a:r>
                        <a:rPr lang="cs-CZ" sz="850" b="1" i="0">
                          <a:solidFill>
                            <a:schemeClr val="tx1">
                              <a:lumMod val="75000"/>
                              <a:lumOff val="25000"/>
                            </a:schemeClr>
                          </a:solidFill>
                          <a:latin typeface="Verdana Pro" panose="020B0604030504040204" pitchFamily="34" charset="0"/>
                          <a:cs typeface="Poppins Light" pitchFamily="2" charset="0"/>
                        </a:rPr>
                        <a:t>Priorita 5: Prostředí</a:t>
                      </a:r>
                    </a:p>
                  </a:txBody>
                  <a:tcP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0365A">
                        <a:alpha val="0"/>
                      </a:srgbClr>
                    </a:solidFill>
                  </a:tcPr>
                </a:tc>
                <a:extLst>
                  <a:ext uri="{0D108BD9-81ED-4DB2-BD59-A6C34878D82A}">
                    <a16:rowId xmlns:a16="http://schemas.microsoft.com/office/drawing/2014/main" val="752043807"/>
                  </a:ext>
                </a:extLst>
              </a:tr>
              <a:tr h="144996">
                <a:tc>
                  <a:txBody>
                    <a:bodyPr/>
                    <a:lstStyle/>
                    <a:p>
                      <a:r>
                        <a:rPr lang="cs-CZ" sz="850" b="0" i="0">
                          <a:solidFill>
                            <a:schemeClr val="tx1">
                              <a:lumMod val="75000"/>
                              <a:lumOff val="25000"/>
                            </a:schemeClr>
                          </a:solidFill>
                          <a:latin typeface="Verdana Pro" panose="020B0604030504040204" pitchFamily="34" charset="0"/>
                          <a:cs typeface="Poppins Light" pitchFamily="2" charset="0"/>
                        </a:rPr>
                        <a:t>5.1: Funkčnost domova</a:t>
                      </a:r>
                    </a:p>
                  </a:txBody>
                  <a:tcP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0365A">
                        <a:alpha val="0"/>
                      </a:srgbClr>
                    </a:solidFill>
                  </a:tcPr>
                </a:tc>
                <a:extLst>
                  <a:ext uri="{0D108BD9-81ED-4DB2-BD59-A6C34878D82A}">
                    <a16:rowId xmlns:a16="http://schemas.microsoft.com/office/drawing/2014/main" val="1748022350"/>
                  </a:ext>
                </a:extLst>
              </a:tr>
              <a:tr h="144996">
                <a:tc>
                  <a:txBody>
                    <a:bodyPr/>
                    <a:lstStyle/>
                    <a:p>
                      <a:r>
                        <a:rPr lang="cs-CZ" sz="850" b="0" i="0">
                          <a:solidFill>
                            <a:schemeClr val="tx1">
                              <a:lumMod val="75000"/>
                              <a:lumOff val="25000"/>
                            </a:schemeClr>
                          </a:solidFill>
                          <a:latin typeface="Verdana Pro" panose="020B0604030504040204" pitchFamily="34" charset="0"/>
                          <a:cs typeface="Poppins Light" pitchFamily="2" charset="0"/>
                        </a:rPr>
                        <a:t>5.2: Zelený domov</a:t>
                      </a:r>
                    </a:p>
                  </a:txBody>
                  <a:tcP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0365A">
                        <a:alpha val="0"/>
                      </a:srgbClr>
                    </a:solidFill>
                  </a:tcPr>
                </a:tc>
                <a:extLst>
                  <a:ext uri="{0D108BD9-81ED-4DB2-BD59-A6C34878D82A}">
                    <a16:rowId xmlns:a16="http://schemas.microsoft.com/office/drawing/2014/main" val="2880012024"/>
                  </a:ext>
                </a:extLst>
              </a:tr>
              <a:tr h="144996">
                <a:tc>
                  <a:txBody>
                    <a:bodyPr/>
                    <a:lstStyle/>
                    <a:p>
                      <a:r>
                        <a:rPr lang="cs-CZ" sz="850" b="0" i="0">
                          <a:solidFill>
                            <a:schemeClr val="tx1">
                              <a:lumMod val="75000"/>
                              <a:lumOff val="25000"/>
                            </a:schemeClr>
                          </a:solidFill>
                          <a:latin typeface="Verdana Pro" panose="020B0604030504040204" pitchFamily="34" charset="0"/>
                          <a:cs typeface="Poppins Light" pitchFamily="2" charset="0"/>
                        </a:rPr>
                        <a:t>5.3: Útulné prostředí</a:t>
                      </a:r>
                    </a:p>
                  </a:txBody>
                  <a:tcP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0365A">
                        <a:alpha val="0"/>
                      </a:srgbClr>
                    </a:solidFill>
                  </a:tcPr>
                </a:tc>
                <a:extLst>
                  <a:ext uri="{0D108BD9-81ED-4DB2-BD59-A6C34878D82A}">
                    <a16:rowId xmlns:a16="http://schemas.microsoft.com/office/drawing/2014/main" val="1410506571"/>
                  </a:ext>
                </a:extLst>
              </a:tr>
              <a:tr h="144996">
                <a:tc>
                  <a:txBody>
                    <a:bodyPr/>
                    <a:lstStyle/>
                    <a:p>
                      <a:pPr marL="133350" marR="0" lvl="0" indent="-133350" algn="l" defTabSz="914400" rtl="0" eaLnBrk="1" fontAlgn="auto" latinLnBrk="0" hangingPunct="1">
                        <a:lnSpc>
                          <a:spcPct val="100000"/>
                        </a:lnSpc>
                        <a:spcBef>
                          <a:spcPts val="0"/>
                        </a:spcBef>
                        <a:spcAft>
                          <a:spcPts val="0"/>
                        </a:spcAft>
                        <a:buClrTx/>
                        <a:buSzTx/>
                        <a:buFontTx/>
                        <a:buNone/>
                        <a:tabLst/>
                        <a:defRPr/>
                      </a:pPr>
                      <a:r>
                        <a:rPr lang="cs-CZ" sz="850" b="1" i="0">
                          <a:solidFill>
                            <a:schemeClr val="tx1">
                              <a:lumMod val="75000"/>
                              <a:lumOff val="25000"/>
                            </a:schemeClr>
                          </a:solidFill>
                          <a:latin typeface="Verdana Pro" panose="020B0604030504040204" pitchFamily="34" charset="0"/>
                          <a:cs typeface="Poppins Light" pitchFamily="2" charset="0"/>
                        </a:rPr>
                        <a:t>Priorita 6: Technologie</a:t>
                      </a:r>
                    </a:p>
                  </a:txBody>
                  <a:tcP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0365A">
                        <a:alpha val="0"/>
                      </a:srgbClr>
                    </a:solidFill>
                  </a:tcPr>
                </a:tc>
                <a:extLst>
                  <a:ext uri="{0D108BD9-81ED-4DB2-BD59-A6C34878D82A}">
                    <a16:rowId xmlns:a16="http://schemas.microsoft.com/office/drawing/2014/main" val="2502163592"/>
                  </a:ext>
                </a:extLst>
              </a:tr>
              <a:tr h="144996">
                <a:tc>
                  <a:txBody>
                    <a:bodyPr/>
                    <a:lstStyle/>
                    <a:p>
                      <a:r>
                        <a:rPr lang="cs-CZ" sz="850" b="0" i="0">
                          <a:solidFill>
                            <a:schemeClr val="tx1">
                              <a:lumMod val="75000"/>
                              <a:lumOff val="25000"/>
                            </a:schemeClr>
                          </a:solidFill>
                          <a:latin typeface="Verdana Pro" panose="020B0604030504040204" pitchFamily="34" charset="0"/>
                          <a:cs typeface="Poppins Light" pitchFamily="2" charset="0"/>
                        </a:rPr>
                        <a:t>6.1: Trendy a postupy</a:t>
                      </a:r>
                    </a:p>
                  </a:txBody>
                  <a:tcP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0365A">
                        <a:alpha val="0"/>
                      </a:srgbClr>
                    </a:solidFill>
                  </a:tcPr>
                </a:tc>
                <a:extLst>
                  <a:ext uri="{0D108BD9-81ED-4DB2-BD59-A6C34878D82A}">
                    <a16:rowId xmlns:a16="http://schemas.microsoft.com/office/drawing/2014/main" val="688654019"/>
                  </a:ext>
                </a:extLst>
              </a:tr>
              <a:tr h="144996">
                <a:tc>
                  <a:txBody>
                    <a:bodyPr/>
                    <a:lstStyle/>
                    <a:p>
                      <a:r>
                        <a:rPr lang="cs-CZ" sz="850" b="0" i="0">
                          <a:solidFill>
                            <a:schemeClr val="tx1">
                              <a:lumMod val="75000"/>
                              <a:lumOff val="25000"/>
                            </a:schemeClr>
                          </a:solidFill>
                          <a:latin typeface="Verdana Pro" panose="020B0604030504040204" pitchFamily="34" charset="0"/>
                          <a:cs typeface="Poppins Light" pitchFamily="2" charset="0"/>
                        </a:rPr>
                        <a:t>6.2: Plánování a realizace</a:t>
                      </a:r>
                    </a:p>
                  </a:txBody>
                  <a:tcP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0365A">
                        <a:alpha val="0"/>
                      </a:srgbClr>
                    </a:solidFill>
                  </a:tcPr>
                </a:tc>
                <a:extLst>
                  <a:ext uri="{0D108BD9-81ED-4DB2-BD59-A6C34878D82A}">
                    <a16:rowId xmlns:a16="http://schemas.microsoft.com/office/drawing/2014/main" val="2059673851"/>
                  </a:ext>
                </a:extLst>
              </a:tr>
              <a:tr h="144996">
                <a:tc>
                  <a:txBody>
                    <a:bodyPr/>
                    <a:lstStyle/>
                    <a:p>
                      <a:r>
                        <a:rPr lang="cs-CZ" sz="850" b="0" i="0">
                          <a:solidFill>
                            <a:schemeClr val="tx1">
                              <a:lumMod val="75000"/>
                              <a:lumOff val="25000"/>
                            </a:schemeClr>
                          </a:solidFill>
                          <a:latin typeface="Verdana Pro" panose="020B0604030504040204" pitchFamily="34" charset="0"/>
                          <a:cs typeface="Poppins Light" pitchFamily="2" charset="0"/>
                        </a:rPr>
                        <a:t>6.3: Účelnost</a:t>
                      </a:r>
                    </a:p>
                  </a:txBody>
                  <a:tcP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0365A">
                        <a:alpha val="0"/>
                      </a:srgbClr>
                    </a:solidFill>
                  </a:tcPr>
                </a:tc>
                <a:extLst>
                  <a:ext uri="{0D108BD9-81ED-4DB2-BD59-A6C34878D82A}">
                    <a16:rowId xmlns:a16="http://schemas.microsoft.com/office/drawing/2014/main" val="3819201234"/>
                  </a:ext>
                </a:extLst>
              </a:tr>
            </a:tbl>
          </a:graphicData>
        </a:graphic>
      </p:graphicFrame>
      <p:graphicFrame>
        <p:nvGraphicFramePr>
          <p:cNvPr id="122" name="Tabulka 121">
            <a:extLst>
              <a:ext uri="{FF2B5EF4-FFF2-40B4-BE49-F238E27FC236}">
                <a16:creationId xmlns:a16="http://schemas.microsoft.com/office/drawing/2014/main" id="{441B55B0-E308-F746-BA56-078CE71DF944}"/>
              </a:ext>
            </a:extLst>
          </p:cNvPr>
          <p:cNvGraphicFramePr>
            <a:graphicFrameLocks noGrp="1"/>
          </p:cNvGraphicFramePr>
          <p:nvPr>
            <p:extLst>
              <p:ext uri="{D42A27DB-BD31-4B8C-83A1-F6EECF244321}">
                <p14:modId xmlns:p14="http://schemas.microsoft.com/office/powerpoint/2010/main" val="980945775"/>
              </p:ext>
            </p:extLst>
          </p:nvPr>
        </p:nvGraphicFramePr>
        <p:xfrm>
          <a:off x="7704991" y="1086363"/>
          <a:ext cx="3022190" cy="5768340"/>
        </p:xfrm>
        <a:graphic>
          <a:graphicData uri="http://schemas.openxmlformats.org/drawingml/2006/table">
            <a:tbl>
              <a:tblPr firstRow="1" bandRow="1">
                <a:tableStyleId>{F5AB1C69-6EDB-4FF4-983F-18BD219EF322}</a:tableStyleId>
              </a:tblPr>
              <a:tblGrid>
                <a:gridCol w="3022190">
                  <a:extLst>
                    <a:ext uri="{9D8B030D-6E8A-4147-A177-3AD203B41FA5}">
                      <a16:colId xmlns:a16="http://schemas.microsoft.com/office/drawing/2014/main" val="541293991"/>
                    </a:ext>
                  </a:extLst>
                </a:gridCol>
              </a:tblGrid>
              <a:tr h="144996">
                <a:tc>
                  <a:txBody>
                    <a:bodyPr/>
                    <a:lstStyle/>
                    <a:p>
                      <a:pPr marL="133350" marR="0" lvl="0" indent="-133350" algn="l" defTabSz="914400" rtl="0" eaLnBrk="1" fontAlgn="auto" latinLnBrk="0" hangingPunct="1">
                        <a:lnSpc>
                          <a:spcPct val="100000"/>
                        </a:lnSpc>
                        <a:spcBef>
                          <a:spcPts val="0"/>
                        </a:spcBef>
                        <a:spcAft>
                          <a:spcPts val="0"/>
                        </a:spcAft>
                        <a:buClrTx/>
                        <a:buSzTx/>
                        <a:buFontTx/>
                        <a:buNone/>
                        <a:tabLst/>
                        <a:defRPr/>
                      </a:pPr>
                      <a:r>
                        <a:rPr lang="cs-CZ" sz="1000" b="1" dirty="0">
                          <a:solidFill>
                            <a:srgbClr val="F8F9FA"/>
                          </a:solidFill>
                          <a:latin typeface="Verdana Pro" panose="020B0604030504040204" pitchFamily="34" charset="0"/>
                          <a:ea typeface="League Spartan" charset="0"/>
                          <a:cs typeface="Poppins" pitchFamily="2" charset="77"/>
                        </a:rPr>
                        <a:t>Cíl 3: Spokojený klient</a:t>
                      </a:r>
                      <a:endParaRPr lang="en-US" sz="1000" b="1" dirty="0">
                        <a:solidFill>
                          <a:srgbClr val="F8F9FA"/>
                        </a:solidFill>
                        <a:latin typeface="Verdana Pro" panose="020B0604030504040204" pitchFamily="34" charset="0"/>
                        <a:ea typeface="League Spartan" charset="0"/>
                        <a:cs typeface="Poppins" pitchFamily="2" charset="77"/>
                      </a:endParaRPr>
                    </a:p>
                  </a:txBody>
                  <a:tcP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8B04B"/>
                    </a:solidFill>
                  </a:tcPr>
                </a:tc>
                <a:extLst>
                  <a:ext uri="{0D108BD9-81ED-4DB2-BD59-A6C34878D82A}">
                    <a16:rowId xmlns:a16="http://schemas.microsoft.com/office/drawing/2014/main" val="2390311933"/>
                  </a:ext>
                </a:extLst>
              </a:tr>
              <a:tr h="144996">
                <a:tc>
                  <a:txBody>
                    <a:bodyPr/>
                    <a:lstStyle/>
                    <a:p>
                      <a:pPr marL="133350" indent="-127000">
                        <a:tabLst>
                          <a:tab pos="80963" algn="l"/>
                        </a:tabLst>
                      </a:pPr>
                      <a:r>
                        <a:rPr lang="cs-CZ" sz="850" b="1" i="0">
                          <a:solidFill>
                            <a:schemeClr val="tx1">
                              <a:lumMod val="75000"/>
                              <a:lumOff val="25000"/>
                            </a:schemeClr>
                          </a:solidFill>
                          <a:latin typeface="Verdana Pro" panose="020B0604030504040204" pitchFamily="34" charset="0"/>
                          <a:cs typeface="Poppins Light" pitchFamily="2" charset="0"/>
                        </a:rPr>
                        <a:t>Priorita 1: Vysoký standard péče</a:t>
                      </a:r>
                    </a:p>
                  </a:txBody>
                  <a:tcP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0365A">
                        <a:alpha val="0"/>
                      </a:srgbClr>
                    </a:solidFill>
                  </a:tcPr>
                </a:tc>
                <a:extLst>
                  <a:ext uri="{0D108BD9-81ED-4DB2-BD59-A6C34878D82A}">
                    <a16:rowId xmlns:a16="http://schemas.microsoft.com/office/drawing/2014/main" val="3756979497"/>
                  </a:ext>
                </a:extLst>
              </a:tr>
              <a:tr h="144996">
                <a:tc>
                  <a:txBody>
                    <a:bodyPr/>
                    <a:lstStyle/>
                    <a:p>
                      <a:pPr marL="133350" indent="-133350">
                        <a:tabLst/>
                      </a:pPr>
                      <a:r>
                        <a:rPr lang="cs-CZ" sz="850" b="0" i="0">
                          <a:solidFill>
                            <a:schemeClr val="tx1">
                              <a:lumMod val="75000"/>
                              <a:lumOff val="25000"/>
                            </a:schemeClr>
                          </a:solidFill>
                          <a:latin typeface="Verdana Pro" panose="020B0604030504040204" pitchFamily="34" charset="0"/>
                          <a:cs typeface="Poppins Light" pitchFamily="2" charset="0"/>
                        </a:rPr>
                        <a:t>1.1: Kvalita</a:t>
                      </a:r>
                    </a:p>
                  </a:txBody>
                  <a:tcP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0365A">
                        <a:alpha val="0"/>
                      </a:srgbClr>
                    </a:solidFill>
                  </a:tcPr>
                </a:tc>
                <a:extLst>
                  <a:ext uri="{0D108BD9-81ED-4DB2-BD59-A6C34878D82A}">
                    <a16:rowId xmlns:a16="http://schemas.microsoft.com/office/drawing/2014/main" val="849867454"/>
                  </a:ext>
                </a:extLst>
              </a:tr>
              <a:tr h="144996">
                <a:tc>
                  <a:txBody>
                    <a:bodyPr/>
                    <a:lstStyle/>
                    <a:p>
                      <a:pPr marL="133350" indent="-133350">
                        <a:tabLst/>
                      </a:pPr>
                      <a:r>
                        <a:rPr lang="cs-CZ" sz="850" b="0" i="0">
                          <a:solidFill>
                            <a:schemeClr val="tx1">
                              <a:lumMod val="75000"/>
                              <a:lumOff val="25000"/>
                            </a:schemeClr>
                          </a:solidFill>
                          <a:latin typeface="Verdana Pro" panose="020B0604030504040204" pitchFamily="34" charset="0"/>
                          <a:cs typeface="Poppins Light" pitchFamily="2" charset="0"/>
                        </a:rPr>
                        <a:t>1.2: Individuální přístup</a:t>
                      </a:r>
                    </a:p>
                  </a:txBody>
                  <a:tcP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0365A">
                        <a:alpha val="0"/>
                      </a:srgbClr>
                    </a:solidFill>
                  </a:tcPr>
                </a:tc>
                <a:extLst>
                  <a:ext uri="{0D108BD9-81ED-4DB2-BD59-A6C34878D82A}">
                    <a16:rowId xmlns:a16="http://schemas.microsoft.com/office/drawing/2014/main" val="291691952"/>
                  </a:ext>
                </a:extLst>
              </a:tr>
              <a:tr h="144996">
                <a:tc>
                  <a:txBody>
                    <a:bodyPr/>
                    <a:lstStyle/>
                    <a:p>
                      <a:pPr marL="133350" indent="-133350">
                        <a:tabLst/>
                      </a:pPr>
                      <a:r>
                        <a:rPr lang="cs-CZ" sz="850" b="0" i="0">
                          <a:solidFill>
                            <a:schemeClr val="tx1">
                              <a:lumMod val="75000"/>
                              <a:lumOff val="25000"/>
                            </a:schemeClr>
                          </a:solidFill>
                          <a:latin typeface="Verdana Pro" panose="020B0604030504040204" pitchFamily="34" charset="0"/>
                          <a:cs typeface="Poppins Light" pitchFamily="2" charset="0"/>
                        </a:rPr>
                        <a:t>1.3: Lékařská péče</a:t>
                      </a:r>
                    </a:p>
                  </a:txBody>
                  <a:tcP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0365A">
                        <a:alpha val="0"/>
                      </a:srgbClr>
                    </a:solidFill>
                  </a:tcPr>
                </a:tc>
                <a:extLst>
                  <a:ext uri="{0D108BD9-81ED-4DB2-BD59-A6C34878D82A}">
                    <a16:rowId xmlns:a16="http://schemas.microsoft.com/office/drawing/2014/main" val="2218907213"/>
                  </a:ext>
                </a:extLst>
              </a:tr>
              <a:tr h="144996">
                <a:tc>
                  <a:txBody>
                    <a:bodyPr/>
                    <a:lstStyle/>
                    <a:p>
                      <a:pPr marL="133350" marR="0" lvl="0" indent="-133350" algn="l" defTabSz="914400" rtl="0" eaLnBrk="1" fontAlgn="auto" latinLnBrk="0" hangingPunct="1">
                        <a:lnSpc>
                          <a:spcPct val="100000"/>
                        </a:lnSpc>
                        <a:spcBef>
                          <a:spcPts val="0"/>
                        </a:spcBef>
                        <a:spcAft>
                          <a:spcPts val="0"/>
                        </a:spcAft>
                        <a:buClrTx/>
                        <a:buSzTx/>
                        <a:buFontTx/>
                        <a:buNone/>
                        <a:tabLst/>
                        <a:defRPr/>
                      </a:pPr>
                      <a:r>
                        <a:rPr lang="cs-CZ" sz="850" b="1" i="0">
                          <a:solidFill>
                            <a:schemeClr val="tx1">
                              <a:lumMod val="75000"/>
                              <a:lumOff val="25000"/>
                            </a:schemeClr>
                          </a:solidFill>
                          <a:latin typeface="Verdana Pro" panose="020B0604030504040204" pitchFamily="34" charset="0"/>
                          <a:cs typeface="Poppins Light" pitchFamily="2" charset="0"/>
                        </a:rPr>
                        <a:t>Priorita 2: Domácí prostředí</a:t>
                      </a:r>
                    </a:p>
                  </a:txBody>
                  <a:tcP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0365A">
                        <a:alpha val="0"/>
                      </a:srgbClr>
                    </a:solidFill>
                  </a:tcPr>
                </a:tc>
                <a:extLst>
                  <a:ext uri="{0D108BD9-81ED-4DB2-BD59-A6C34878D82A}">
                    <a16:rowId xmlns:a16="http://schemas.microsoft.com/office/drawing/2014/main" val="2207542115"/>
                  </a:ext>
                </a:extLst>
              </a:tr>
              <a:tr h="144996">
                <a:tc>
                  <a:txBody>
                    <a:bodyPr/>
                    <a:lstStyle/>
                    <a:p>
                      <a:pPr marL="133350" indent="-133350">
                        <a:tabLst/>
                      </a:pPr>
                      <a:r>
                        <a:rPr lang="cs-CZ" sz="850" b="0" i="0">
                          <a:solidFill>
                            <a:schemeClr val="tx1">
                              <a:lumMod val="75000"/>
                              <a:lumOff val="25000"/>
                            </a:schemeClr>
                          </a:solidFill>
                          <a:latin typeface="Verdana Pro" panose="020B0604030504040204" pitchFamily="34" charset="0"/>
                          <a:cs typeface="Poppins Light" pitchFamily="2" charset="0"/>
                        </a:rPr>
                        <a:t>2.1: Bezpečí</a:t>
                      </a:r>
                    </a:p>
                  </a:txBody>
                  <a:tcP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0365A">
                        <a:alpha val="0"/>
                      </a:srgbClr>
                    </a:solidFill>
                  </a:tcPr>
                </a:tc>
                <a:extLst>
                  <a:ext uri="{0D108BD9-81ED-4DB2-BD59-A6C34878D82A}">
                    <a16:rowId xmlns:a16="http://schemas.microsoft.com/office/drawing/2014/main" val="3311153719"/>
                  </a:ext>
                </a:extLst>
              </a:tr>
              <a:tr h="144996">
                <a:tc>
                  <a:txBody>
                    <a:bodyPr/>
                    <a:lstStyle/>
                    <a:p>
                      <a:r>
                        <a:rPr lang="cs-CZ" sz="850" b="0" i="0">
                          <a:solidFill>
                            <a:schemeClr val="tx1">
                              <a:lumMod val="75000"/>
                              <a:lumOff val="25000"/>
                            </a:schemeClr>
                          </a:solidFill>
                          <a:latin typeface="Verdana Pro" panose="020B0604030504040204" pitchFamily="34" charset="0"/>
                          <a:cs typeface="Poppins Light" pitchFamily="2" charset="0"/>
                        </a:rPr>
                        <a:t>2.2: Pohodlí</a:t>
                      </a:r>
                    </a:p>
                  </a:txBody>
                  <a:tcP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0365A">
                        <a:alpha val="0"/>
                      </a:srgbClr>
                    </a:solidFill>
                  </a:tcPr>
                </a:tc>
                <a:extLst>
                  <a:ext uri="{0D108BD9-81ED-4DB2-BD59-A6C34878D82A}">
                    <a16:rowId xmlns:a16="http://schemas.microsoft.com/office/drawing/2014/main" val="1767373920"/>
                  </a:ext>
                </a:extLst>
              </a:tr>
              <a:tr h="144996">
                <a:tc>
                  <a:txBody>
                    <a:bodyPr/>
                    <a:lstStyle/>
                    <a:p>
                      <a:r>
                        <a:rPr lang="cs-CZ" sz="850" b="0" i="0">
                          <a:solidFill>
                            <a:schemeClr val="tx1">
                              <a:lumMod val="75000"/>
                              <a:lumOff val="25000"/>
                            </a:schemeClr>
                          </a:solidFill>
                          <a:latin typeface="Verdana Pro" panose="020B0604030504040204" pitchFamily="34" charset="0"/>
                          <a:cs typeface="Poppins Light" pitchFamily="2" charset="0"/>
                        </a:rPr>
                        <a:t>2.3: Pozitivní duch</a:t>
                      </a:r>
                    </a:p>
                  </a:txBody>
                  <a:tcP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0365A">
                        <a:alpha val="0"/>
                      </a:srgbClr>
                    </a:solidFill>
                  </a:tcPr>
                </a:tc>
                <a:extLst>
                  <a:ext uri="{0D108BD9-81ED-4DB2-BD59-A6C34878D82A}">
                    <a16:rowId xmlns:a16="http://schemas.microsoft.com/office/drawing/2014/main" val="445848989"/>
                  </a:ext>
                </a:extLst>
              </a:tr>
              <a:tr h="144996">
                <a:tc>
                  <a:txBody>
                    <a:bodyPr/>
                    <a:lstStyle/>
                    <a:p>
                      <a:pPr marL="133350" marR="0" lvl="0" indent="-133350" algn="l" defTabSz="914400" rtl="0" eaLnBrk="1" fontAlgn="auto" latinLnBrk="0" hangingPunct="1">
                        <a:lnSpc>
                          <a:spcPct val="100000"/>
                        </a:lnSpc>
                        <a:spcBef>
                          <a:spcPts val="0"/>
                        </a:spcBef>
                        <a:spcAft>
                          <a:spcPts val="0"/>
                        </a:spcAft>
                        <a:buClrTx/>
                        <a:buSzTx/>
                        <a:buFontTx/>
                        <a:buNone/>
                        <a:tabLst/>
                        <a:defRPr/>
                      </a:pPr>
                      <a:r>
                        <a:rPr lang="cs-CZ" sz="850" b="1" i="0">
                          <a:solidFill>
                            <a:schemeClr val="tx1">
                              <a:lumMod val="75000"/>
                              <a:lumOff val="25000"/>
                            </a:schemeClr>
                          </a:solidFill>
                          <a:latin typeface="Verdana Pro" panose="020B0604030504040204" pitchFamily="34" charset="0"/>
                          <a:cs typeface="Poppins Light" pitchFamily="2" charset="0"/>
                        </a:rPr>
                        <a:t>Priorita 3: Společenský život</a:t>
                      </a:r>
                    </a:p>
                  </a:txBody>
                  <a:tcP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0365A">
                        <a:alpha val="0"/>
                      </a:srgbClr>
                    </a:solidFill>
                  </a:tcPr>
                </a:tc>
                <a:extLst>
                  <a:ext uri="{0D108BD9-81ED-4DB2-BD59-A6C34878D82A}">
                    <a16:rowId xmlns:a16="http://schemas.microsoft.com/office/drawing/2014/main" val="2921659201"/>
                  </a:ext>
                </a:extLst>
              </a:tr>
              <a:tr h="144996">
                <a:tc>
                  <a:txBody>
                    <a:bodyPr/>
                    <a:lstStyle/>
                    <a:p>
                      <a:r>
                        <a:rPr lang="cs-CZ" sz="850" b="0" i="0">
                          <a:solidFill>
                            <a:schemeClr val="tx1">
                              <a:lumMod val="75000"/>
                              <a:lumOff val="25000"/>
                            </a:schemeClr>
                          </a:solidFill>
                          <a:latin typeface="Verdana Pro" panose="020B0604030504040204" pitchFamily="34" charset="0"/>
                          <a:cs typeface="Poppins Light" pitchFamily="2" charset="0"/>
                        </a:rPr>
                        <a:t>3.1: Pestrá nabídka</a:t>
                      </a:r>
                    </a:p>
                  </a:txBody>
                  <a:tcP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0365A">
                        <a:alpha val="0"/>
                      </a:srgbClr>
                    </a:solidFill>
                  </a:tcPr>
                </a:tc>
                <a:extLst>
                  <a:ext uri="{0D108BD9-81ED-4DB2-BD59-A6C34878D82A}">
                    <a16:rowId xmlns:a16="http://schemas.microsoft.com/office/drawing/2014/main" val="590028801"/>
                  </a:ext>
                </a:extLst>
              </a:tr>
              <a:tr h="144996">
                <a:tc>
                  <a:txBody>
                    <a:bodyPr/>
                    <a:lstStyle/>
                    <a:p>
                      <a:r>
                        <a:rPr lang="cs-CZ" sz="850" b="0" i="0">
                          <a:solidFill>
                            <a:schemeClr val="tx1">
                              <a:lumMod val="75000"/>
                              <a:lumOff val="25000"/>
                            </a:schemeClr>
                          </a:solidFill>
                          <a:latin typeface="Verdana Pro" panose="020B0604030504040204" pitchFamily="34" charset="0"/>
                          <a:cs typeface="Poppins Light" pitchFamily="2" charset="0"/>
                        </a:rPr>
                        <a:t>3.2: Komunitní život</a:t>
                      </a:r>
                    </a:p>
                  </a:txBody>
                  <a:tcP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0365A">
                        <a:alpha val="0"/>
                      </a:srgbClr>
                    </a:solidFill>
                  </a:tcPr>
                </a:tc>
                <a:extLst>
                  <a:ext uri="{0D108BD9-81ED-4DB2-BD59-A6C34878D82A}">
                    <a16:rowId xmlns:a16="http://schemas.microsoft.com/office/drawing/2014/main" val="3286899013"/>
                  </a:ext>
                </a:extLst>
              </a:tr>
              <a:tr h="144996">
                <a:tc>
                  <a:txBody>
                    <a:bodyPr/>
                    <a:lstStyle/>
                    <a:p>
                      <a:r>
                        <a:rPr lang="cs-CZ" sz="850" b="0" i="0">
                          <a:solidFill>
                            <a:schemeClr val="tx1">
                              <a:lumMod val="75000"/>
                              <a:lumOff val="25000"/>
                            </a:schemeClr>
                          </a:solidFill>
                          <a:latin typeface="Verdana Pro" panose="020B0604030504040204" pitchFamily="34" charset="0"/>
                          <a:cs typeface="Poppins Light" pitchFamily="2" charset="0"/>
                        </a:rPr>
                        <a:t>3.3: Zázemí</a:t>
                      </a:r>
                    </a:p>
                  </a:txBody>
                  <a:tcP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0365A">
                        <a:alpha val="0"/>
                      </a:srgbClr>
                    </a:solidFill>
                  </a:tcPr>
                </a:tc>
                <a:extLst>
                  <a:ext uri="{0D108BD9-81ED-4DB2-BD59-A6C34878D82A}">
                    <a16:rowId xmlns:a16="http://schemas.microsoft.com/office/drawing/2014/main" val="1974523673"/>
                  </a:ext>
                </a:extLst>
              </a:tr>
              <a:tr h="144996">
                <a:tc>
                  <a:txBody>
                    <a:bodyPr/>
                    <a:lstStyle/>
                    <a:p>
                      <a:pPr marL="133350" marR="0" lvl="0" indent="-133350" algn="l" defTabSz="914400" rtl="0" eaLnBrk="1" fontAlgn="auto" latinLnBrk="0" hangingPunct="1">
                        <a:lnSpc>
                          <a:spcPct val="100000"/>
                        </a:lnSpc>
                        <a:spcBef>
                          <a:spcPts val="0"/>
                        </a:spcBef>
                        <a:spcAft>
                          <a:spcPts val="0"/>
                        </a:spcAft>
                        <a:buClrTx/>
                        <a:buSzTx/>
                        <a:buFontTx/>
                        <a:buNone/>
                        <a:tabLst/>
                        <a:defRPr/>
                      </a:pPr>
                      <a:r>
                        <a:rPr lang="cs-CZ" sz="850" b="1" i="0">
                          <a:solidFill>
                            <a:schemeClr val="tx1">
                              <a:lumMod val="75000"/>
                              <a:lumOff val="25000"/>
                            </a:schemeClr>
                          </a:solidFill>
                          <a:latin typeface="Verdana Pro" panose="020B0604030504040204" pitchFamily="34" charset="0"/>
                          <a:cs typeface="Poppins Light" pitchFamily="2" charset="0"/>
                        </a:rPr>
                        <a:t>Priorita 4: Služby</a:t>
                      </a:r>
                    </a:p>
                  </a:txBody>
                  <a:tcP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0365A">
                        <a:alpha val="0"/>
                      </a:srgbClr>
                    </a:solidFill>
                  </a:tcPr>
                </a:tc>
                <a:extLst>
                  <a:ext uri="{0D108BD9-81ED-4DB2-BD59-A6C34878D82A}">
                    <a16:rowId xmlns:a16="http://schemas.microsoft.com/office/drawing/2014/main" val="3930517711"/>
                  </a:ext>
                </a:extLst>
              </a:tr>
              <a:tr h="144996">
                <a:tc>
                  <a:txBody>
                    <a:bodyPr/>
                    <a:lstStyle/>
                    <a:p>
                      <a:r>
                        <a:rPr lang="cs-CZ" sz="850" b="0" i="0">
                          <a:solidFill>
                            <a:schemeClr val="tx1">
                              <a:lumMod val="75000"/>
                              <a:lumOff val="25000"/>
                            </a:schemeClr>
                          </a:solidFill>
                          <a:latin typeface="Verdana Pro" panose="020B0604030504040204" pitchFamily="34" charset="0"/>
                          <a:cs typeface="Poppins Light" pitchFamily="2" charset="0"/>
                        </a:rPr>
                        <a:t>4.1: Péče o tělo</a:t>
                      </a:r>
                    </a:p>
                  </a:txBody>
                  <a:tcP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0365A">
                        <a:alpha val="0"/>
                      </a:srgbClr>
                    </a:solidFill>
                  </a:tcPr>
                </a:tc>
                <a:extLst>
                  <a:ext uri="{0D108BD9-81ED-4DB2-BD59-A6C34878D82A}">
                    <a16:rowId xmlns:a16="http://schemas.microsoft.com/office/drawing/2014/main" val="312651863"/>
                  </a:ext>
                </a:extLst>
              </a:tr>
              <a:tr h="144996">
                <a:tc>
                  <a:txBody>
                    <a:bodyPr/>
                    <a:lstStyle/>
                    <a:p>
                      <a:r>
                        <a:rPr lang="cs-CZ" sz="850" b="0" i="0">
                          <a:solidFill>
                            <a:schemeClr val="tx1">
                              <a:lumMod val="75000"/>
                              <a:lumOff val="25000"/>
                            </a:schemeClr>
                          </a:solidFill>
                          <a:latin typeface="Verdana Pro" panose="020B0604030504040204" pitchFamily="34" charset="0"/>
                          <a:cs typeface="Poppins Light" pitchFamily="2" charset="0"/>
                        </a:rPr>
                        <a:t>4.2: Péče o ducha</a:t>
                      </a:r>
                    </a:p>
                  </a:txBody>
                  <a:tcP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0365A">
                        <a:alpha val="0"/>
                      </a:srgbClr>
                    </a:solidFill>
                  </a:tcPr>
                </a:tc>
                <a:extLst>
                  <a:ext uri="{0D108BD9-81ED-4DB2-BD59-A6C34878D82A}">
                    <a16:rowId xmlns:a16="http://schemas.microsoft.com/office/drawing/2014/main" val="228805527"/>
                  </a:ext>
                </a:extLst>
              </a:tr>
              <a:tr h="144996">
                <a:tc>
                  <a:txBody>
                    <a:bodyPr/>
                    <a:lstStyle/>
                    <a:p>
                      <a:r>
                        <a:rPr lang="cs-CZ" sz="850" b="0" i="0">
                          <a:solidFill>
                            <a:schemeClr val="tx1">
                              <a:lumMod val="75000"/>
                              <a:lumOff val="25000"/>
                            </a:schemeClr>
                          </a:solidFill>
                          <a:latin typeface="Verdana Pro" panose="020B0604030504040204" pitchFamily="34" charset="0"/>
                          <a:cs typeface="Poppins Light" pitchFamily="2" charset="0"/>
                        </a:rPr>
                        <a:t>4.3: Osobní záležitosti</a:t>
                      </a:r>
                    </a:p>
                  </a:txBody>
                  <a:tcP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0365A">
                        <a:alpha val="0"/>
                      </a:srgbClr>
                    </a:solidFill>
                  </a:tcPr>
                </a:tc>
                <a:extLst>
                  <a:ext uri="{0D108BD9-81ED-4DB2-BD59-A6C34878D82A}">
                    <a16:rowId xmlns:a16="http://schemas.microsoft.com/office/drawing/2014/main" val="1129531089"/>
                  </a:ext>
                </a:extLst>
              </a:tr>
              <a:tr h="144996">
                <a:tc>
                  <a:txBody>
                    <a:bodyPr/>
                    <a:lstStyle/>
                    <a:p>
                      <a:pPr marL="133350" marR="0" lvl="0" indent="-133350" algn="l" defTabSz="914400" rtl="0" eaLnBrk="1" fontAlgn="auto" latinLnBrk="0" hangingPunct="1">
                        <a:lnSpc>
                          <a:spcPct val="100000"/>
                        </a:lnSpc>
                        <a:spcBef>
                          <a:spcPts val="0"/>
                        </a:spcBef>
                        <a:spcAft>
                          <a:spcPts val="0"/>
                        </a:spcAft>
                        <a:buClrTx/>
                        <a:buSzTx/>
                        <a:buFontTx/>
                        <a:buNone/>
                        <a:tabLst/>
                        <a:defRPr/>
                      </a:pPr>
                      <a:r>
                        <a:rPr lang="cs-CZ" sz="850" b="1" i="0">
                          <a:solidFill>
                            <a:schemeClr val="tx1">
                              <a:lumMod val="75000"/>
                              <a:lumOff val="25000"/>
                            </a:schemeClr>
                          </a:solidFill>
                          <a:latin typeface="Verdana Pro" panose="020B0604030504040204" pitchFamily="34" charset="0"/>
                          <a:cs typeface="Poppins Light" pitchFamily="2" charset="0"/>
                        </a:rPr>
                        <a:t>Priorita 5: Klima</a:t>
                      </a:r>
                    </a:p>
                  </a:txBody>
                  <a:tcP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0365A">
                        <a:alpha val="0"/>
                      </a:srgbClr>
                    </a:solidFill>
                  </a:tcPr>
                </a:tc>
                <a:extLst>
                  <a:ext uri="{0D108BD9-81ED-4DB2-BD59-A6C34878D82A}">
                    <a16:rowId xmlns:a16="http://schemas.microsoft.com/office/drawing/2014/main" val="388085550"/>
                  </a:ext>
                </a:extLst>
              </a:tr>
              <a:tr h="144996">
                <a:tc>
                  <a:txBody>
                    <a:bodyPr/>
                    <a:lstStyle/>
                    <a:p>
                      <a:pPr marL="133350" indent="-133350">
                        <a:tabLst/>
                      </a:pPr>
                      <a:r>
                        <a:rPr lang="cs-CZ" sz="850" b="0" i="0">
                          <a:solidFill>
                            <a:schemeClr val="tx1">
                              <a:lumMod val="75000"/>
                              <a:lumOff val="25000"/>
                            </a:schemeClr>
                          </a:solidFill>
                          <a:latin typeface="Verdana Pro" panose="020B0604030504040204" pitchFamily="34" charset="0"/>
                          <a:cs typeface="Poppins Light" pitchFamily="2" charset="0"/>
                        </a:rPr>
                        <a:t>5.1: Pravidla</a:t>
                      </a:r>
                    </a:p>
                  </a:txBody>
                  <a:tcP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0365A">
                        <a:alpha val="0"/>
                      </a:srgbClr>
                    </a:solidFill>
                  </a:tcPr>
                </a:tc>
                <a:extLst>
                  <a:ext uri="{0D108BD9-81ED-4DB2-BD59-A6C34878D82A}">
                    <a16:rowId xmlns:a16="http://schemas.microsoft.com/office/drawing/2014/main" val="835644689"/>
                  </a:ext>
                </a:extLst>
              </a:tr>
              <a:tr h="144996">
                <a:tc>
                  <a:txBody>
                    <a:bodyPr/>
                    <a:lstStyle/>
                    <a:p>
                      <a:r>
                        <a:rPr lang="cs-CZ" sz="850" b="0" i="0">
                          <a:solidFill>
                            <a:schemeClr val="tx1">
                              <a:lumMod val="75000"/>
                              <a:lumOff val="25000"/>
                            </a:schemeClr>
                          </a:solidFill>
                          <a:latin typeface="Verdana Pro" panose="020B0604030504040204" pitchFamily="34" charset="0"/>
                          <a:cs typeface="Poppins Light" pitchFamily="2" charset="0"/>
                        </a:rPr>
                        <a:t>5.2: Vzájemné soužití</a:t>
                      </a:r>
                    </a:p>
                  </a:txBody>
                  <a:tcP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0365A">
                        <a:alpha val="0"/>
                      </a:srgbClr>
                    </a:solidFill>
                  </a:tcPr>
                </a:tc>
                <a:extLst>
                  <a:ext uri="{0D108BD9-81ED-4DB2-BD59-A6C34878D82A}">
                    <a16:rowId xmlns:a16="http://schemas.microsoft.com/office/drawing/2014/main" val="1350167824"/>
                  </a:ext>
                </a:extLst>
              </a:tr>
              <a:tr h="144996">
                <a:tc>
                  <a:txBody>
                    <a:bodyPr/>
                    <a:lstStyle/>
                    <a:p>
                      <a:r>
                        <a:rPr lang="cs-CZ" sz="850" b="0" i="0">
                          <a:solidFill>
                            <a:schemeClr val="tx1">
                              <a:lumMod val="75000"/>
                              <a:lumOff val="25000"/>
                            </a:schemeClr>
                          </a:solidFill>
                          <a:latin typeface="Verdana Pro" panose="020B0604030504040204" pitchFamily="34" charset="0"/>
                          <a:cs typeface="Poppins Light" pitchFamily="2" charset="0"/>
                        </a:rPr>
                        <a:t>5.3: Zájem a naslouchání</a:t>
                      </a:r>
                    </a:p>
                  </a:txBody>
                  <a:tcP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0365A">
                        <a:alpha val="0"/>
                      </a:srgbClr>
                    </a:solidFill>
                  </a:tcPr>
                </a:tc>
                <a:extLst>
                  <a:ext uri="{0D108BD9-81ED-4DB2-BD59-A6C34878D82A}">
                    <a16:rowId xmlns:a16="http://schemas.microsoft.com/office/drawing/2014/main" val="406935622"/>
                  </a:ext>
                </a:extLst>
              </a:tr>
              <a:tr h="144996">
                <a:tc>
                  <a:txBody>
                    <a:bodyPr/>
                    <a:lstStyle/>
                    <a:p>
                      <a:pPr marL="133350" marR="0" lvl="0" indent="-133350" algn="l" defTabSz="914400" rtl="0" eaLnBrk="1" fontAlgn="auto" latinLnBrk="0" hangingPunct="1">
                        <a:lnSpc>
                          <a:spcPct val="100000"/>
                        </a:lnSpc>
                        <a:spcBef>
                          <a:spcPts val="0"/>
                        </a:spcBef>
                        <a:spcAft>
                          <a:spcPts val="0"/>
                        </a:spcAft>
                        <a:buClrTx/>
                        <a:buSzTx/>
                        <a:buFontTx/>
                        <a:buNone/>
                        <a:tabLst/>
                        <a:defRPr/>
                      </a:pPr>
                      <a:r>
                        <a:rPr lang="cs-CZ" sz="850" b="1" i="0">
                          <a:solidFill>
                            <a:schemeClr val="tx1">
                              <a:lumMod val="75000"/>
                              <a:lumOff val="25000"/>
                            </a:schemeClr>
                          </a:solidFill>
                          <a:latin typeface="Verdana Pro" panose="020B0604030504040204" pitchFamily="34" charset="0"/>
                          <a:cs typeface="Poppins Light" pitchFamily="2" charset="0"/>
                        </a:rPr>
                        <a:t>Priorita 6: Dobrá strava</a:t>
                      </a:r>
                    </a:p>
                  </a:txBody>
                  <a:tcP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0365A">
                        <a:alpha val="0"/>
                      </a:srgbClr>
                    </a:solidFill>
                  </a:tcPr>
                </a:tc>
                <a:extLst>
                  <a:ext uri="{0D108BD9-81ED-4DB2-BD59-A6C34878D82A}">
                    <a16:rowId xmlns:a16="http://schemas.microsoft.com/office/drawing/2014/main" val="2074698029"/>
                  </a:ext>
                </a:extLst>
              </a:tr>
              <a:tr h="144996">
                <a:tc>
                  <a:txBody>
                    <a:bodyPr/>
                    <a:lstStyle/>
                    <a:p>
                      <a:r>
                        <a:rPr lang="cs-CZ" sz="850" b="0" i="0">
                          <a:solidFill>
                            <a:schemeClr val="tx1">
                              <a:lumMod val="75000"/>
                              <a:lumOff val="25000"/>
                            </a:schemeClr>
                          </a:solidFill>
                          <a:latin typeface="Verdana Pro" panose="020B0604030504040204" pitchFamily="34" charset="0"/>
                          <a:cs typeface="Poppins Light" pitchFamily="2" charset="0"/>
                        </a:rPr>
                        <a:t>6.1: Suroviny</a:t>
                      </a:r>
                    </a:p>
                  </a:txBody>
                  <a:tcP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0365A">
                        <a:alpha val="0"/>
                      </a:srgbClr>
                    </a:solidFill>
                  </a:tcPr>
                </a:tc>
                <a:extLst>
                  <a:ext uri="{0D108BD9-81ED-4DB2-BD59-A6C34878D82A}">
                    <a16:rowId xmlns:a16="http://schemas.microsoft.com/office/drawing/2014/main" val="1520718807"/>
                  </a:ext>
                </a:extLst>
              </a:tr>
              <a:tr h="144996">
                <a:tc>
                  <a:txBody>
                    <a:bodyPr/>
                    <a:lstStyle/>
                    <a:p>
                      <a:r>
                        <a:rPr lang="cs-CZ" sz="850" b="0" i="0">
                          <a:solidFill>
                            <a:schemeClr val="tx1">
                              <a:lumMod val="75000"/>
                              <a:lumOff val="25000"/>
                            </a:schemeClr>
                          </a:solidFill>
                          <a:latin typeface="Verdana Pro" panose="020B0604030504040204" pitchFamily="34" charset="0"/>
                          <a:cs typeface="Poppins Light" pitchFamily="2" charset="0"/>
                        </a:rPr>
                        <a:t>6.2: Personál</a:t>
                      </a:r>
                    </a:p>
                  </a:txBody>
                  <a:tcP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0365A">
                        <a:alpha val="0"/>
                      </a:srgbClr>
                    </a:solidFill>
                  </a:tcPr>
                </a:tc>
                <a:extLst>
                  <a:ext uri="{0D108BD9-81ED-4DB2-BD59-A6C34878D82A}">
                    <a16:rowId xmlns:a16="http://schemas.microsoft.com/office/drawing/2014/main" val="2360429639"/>
                  </a:ext>
                </a:extLst>
              </a:tr>
              <a:tr h="144996">
                <a:tc>
                  <a:txBody>
                    <a:bodyPr/>
                    <a:lstStyle/>
                    <a:p>
                      <a:r>
                        <a:rPr lang="cs-CZ" sz="850" b="0" i="0">
                          <a:solidFill>
                            <a:schemeClr val="tx1">
                              <a:lumMod val="75000"/>
                              <a:lumOff val="25000"/>
                            </a:schemeClr>
                          </a:solidFill>
                          <a:latin typeface="Verdana Pro" panose="020B0604030504040204" pitchFamily="34" charset="0"/>
                          <a:cs typeface="Poppins Light" pitchFamily="2" charset="0"/>
                        </a:rPr>
                        <a:t>6.3: Kultura stravování</a:t>
                      </a:r>
                    </a:p>
                  </a:txBody>
                  <a:tcP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0365A">
                        <a:alpha val="0"/>
                      </a:srgbClr>
                    </a:solidFill>
                  </a:tcPr>
                </a:tc>
                <a:extLst>
                  <a:ext uri="{0D108BD9-81ED-4DB2-BD59-A6C34878D82A}">
                    <a16:rowId xmlns:a16="http://schemas.microsoft.com/office/drawing/2014/main" val="759049065"/>
                  </a:ext>
                </a:extLst>
              </a:tr>
              <a:tr h="144996">
                <a:tc>
                  <a:txBody>
                    <a:bodyPr/>
                    <a:lstStyle/>
                    <a:p>
                      <a:endParaRPr lang="cs-CZ" sz="850" b="0" i="0" dirty="0">
                        <a:solidFill>
                          <a:schemeClr val="tx1">
                            <a:lumMod val="75000"/>
                            <a:lumOff val="25000"/>
                          </a:schemeClr>
                        </a:solidFill>
                        <a:latin typeface="Verdana Pro" panose="020B0604030504040204" pitchFamily="34" charset="0"/>
                        <a:cs typeface="Poppins Light" pitchFamily="2" charset="0"/>
                      </a:endParaRPr>
                    </a:p>
                  </a:txBody>
                  <a:tcPr>
                    <a:lnT w="3175" cap="flat" cmpd="sng" algn="ctr">
                      <a:solidFill>
                        <a:schemeClr val="tx1"/>
                      </a:solidFill>
                      <a:prstDash val="solid"/>
                      <a:round/>
                      <a:headEnd type="none" w="med" len="med"/>
                      <a:tailEnd type="none" w="med" len="med"/>
                    </a:lnT>
                    <a:solidFill>
                      <a:srgbClr val="00365A">
                        <a:alpha val="0"/>
                      </a:srgbClr>
                    </a:solidFill>
                  </a:tcPr>
                </a:tc>
                <a:extLst>
                  <a:ext uri="{0D108BD9-81ED-4DB2-BD59-A6C34878D82A}">
                    <a16:rowId xmlns:a16="http://schemas.microsoft.com/office/drawing/2014/main" val="980051553"/>
                  </a:ext>
                </a:extLst>
              </a:tr>
            </a:tbl>
          </a:graphicData>
        </a:graphic>
      </p:graphicFrame>
      <p:sp>
        <p:nvSpPr>
          <p:cNvPr id="6" name="Nadpis 1">
            <a:extLst>
              <a:ext uri="{FF2B5EF4-FFF2-40B4-BE49-F238E27FC236}">
                <a16:creationId xmlns:a16="http://schemas.microsoft.com/office/drawing/2014/main" id="{88FEB175-817F-D640-BF4C-CEA639480ED2}"/>
              </a:ext>
            </a:extLst>
          </p:cNvPr>
          <p:cNvSpPr txBox="1">
            <a:spLocks/>
          </p:cNvSpPr>
          <p:nvPr/>
        </p:nvSpPr>
        <p:spPr>
          <a:xfrm>
            <a:off x="852488" y="0"/>
            <a:ext cx="9601200" cy="1325563"/>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cs-CZ" sz="2600" b="1">
                <a:latin typeface="Verdana" panose="020B0604030504040204" pitchFamily="34" charset="0"/>
                <a:ea typeface="Verdana" panose="020B0604030504040204" pitchFamily="34" charset="0"/>
                <a:cs typeface="Verdana" panose="020B0604030504040204" pitchFamily="34" charset="0"/>
              </a:rPr>
              <a:t>Přehled cílů a opatření</a:t>
            </a:r>
          </a:p>
        </p:txBody>
      </p:sp>
      <p:graphicFrame>
        <p:nvGraphicFramePr>
          <p:cNvPr id="3" name="Tabulka 2">
            <a:extLst>
              <a:ext uri="{FF2B5EF4-FFF2-40B4-BE49-F238E27FC236}">
                <a16:creationId xmlns:a16="http://schemas.microsoft.com/office/drawing/2014/main" id="{A8FDAAC6-8372-7046-B0B0-EF9649A75043}"/>
              </a:ext>
            </a:extLst>
          </p:cNvPr>
          <p:cNvGraphicFramePr>
            <a:graphicFrameLocks noGrp="1"/>
          </p:cNvGraphicFramePr>
          <p:nvPr>
            <p:extLst>
              <p:ext uri="{D42A27DB-BD31-4B8C-83A1-F6EECF244321}">
                <p14:modId xmlns:p14="http://schemas.microsoft.com/office/powerpoint/2010/main" val="2703149561"/>
              </p:ext>
            </p:extLst>
          </p:nvPr>
        </p:nvGraphicFramePr>
        <p:xfrm>
          <a:off x="4190940" y="1093226"/>
          <a:ext cx="3022191" cy="5547360"/>
        </p:xfrm>
        <a:graphic>
          <a:graphicData uri="http://schemas.openxmlformats.org/drawingml/2006/table">
            <a:tbl>
              <a:tblPr firstRow="1" bandRow="1">
                <a:tableStyleId>{F5AB1C69-6EDB-4FF4-983F-18BD219EF322}</a:tableStyleId>
              </a:tblPr>
              <a:tblGrid>
                <a:gridCol w="3022191">
                  <a:extLst>
                    <a:ext uri="{9D8B030D-6E8A-4147-A177-3AD203B41FA5}">
                      <a16:colId xmlns:a16="http://schemas.microsoft.com/office/drawing/2014/main" val="3997083413"/>
                    </a:ext>
                  </a:extLst>
                </a:gridCol>
              </a:tblGrid>
              <a:tr h="1449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000" b="1" dirty="0">
                          <a:solidFill>
                            <a:srgbClr val="F8F9FA"/>
                          </a:solidFill>
                          <a:latin typeface="Verdana Pro" panose="020B0604030504040204" pitchFamily="34" charset="0"/>
                          <a:ea typeface="League Spartan" charset="0"/>
                          <a:cs typeface="Poppins" pitchFamily="2" charset="77"/>
                        </a:rPr>
                        <a:t>Cíl 2: Profesionální zaměstnanci</a:t>
                      </a:r>
                      <a:endParaRPr lang="en-US" sz="1000" b="1" dirty="0">
                        <a:solidFill>
                          <a:srgbClr val="F8F9FA"/>
                        </a:solidFill>
                        <a:latin typeface="Verdana Pro" panose="020B0604030504040204" pitchFamily="34" charset="0"/>
                        <a:ea typeface="League Spartan" charset="0"/>
                        <a:cs typeface="Poppins" pitchFamily="2" charset="77"/>
                      </a:endParaRPr>
                    </a:p>
                  </a:txBody>
                  <a:tcP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68922"/>
                    </a:solidFill>
                  </a:tcPr>
                </a:tc>
                <a:extLst>
                  <a:ext uri="{0D108BD9-81ED-4DB2-BD59-A6C34878D82A}">
                    <a16:rowId xmlns:a16="http://schemas.microsoft.com/office/drawing/2014/main" val="941604934"/>
                  </a:ext>
                </a:extLst>
              </a:tr>
              <a:tr h="144996">
                <a:tc>
                  <a:txBody>
                    <a:bodyPr/>
                    <a:lstStyle/>
                    <a:p>
                      <a:pPr marL="133350" indent="-127000">
                        <a:tabLst>
                          <a:tab pos="80963" algn="l"/>
                        </a:tabLst>
                      </a:pPr>
                      <a:r>
                        <a:rPr lang="cs-CZ" sz="850" b="1" i="0">
                          <a:solidFill>
                            <a:schemeClr val="tx1">
                              <a:lumMod val="75000"/>
                              <a:lumOff val="25000"/>
                            </a:schemeClr>
                          </a:solidFill>
                          <a:latin typeface="Verdana Pro" panose="020B0604030504040204" pitchFamily="34" charset="0"/>
                          <a:cs typeface="Poppins Light" pitchFamily="2" charset="0"/>
                        </a:rPr>
                        <a:t>Priorita 1: Prestiž organizace</a:t>
                      </a:r>
                    </a:p>
                  </a:txBody>
                  <a:tcP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0365A">
                        <a:alpha val="0"/>
                      </a:srgbClr>
                    </a:solidFill>
                  </a:tcPr>
                </a:tc>
                <a:extLst>
                  <a:ext uri="{0D108BD9-81ED-4DB2-BD59-A6C34878D82A}">
                    <a16:rowId xmlns:a16="http://schemas.microsoft.com/office/drawing/2014/main" val="2236288986"/>
                  </a:ext>
                </a:extLst>
              </a:tr>
              <a:tr h="144996">
                <a:tc>
                  <a:txBody>
                    <a:bodyPr/>
                    <a:lstStyle/>
                    <a:p>
                      <a:pPr marL="133350" indent="-133350">
                        <a:tabLst/>
                      </a:pPr>
                      <a:r>
                        <a:rPr lang="cs-CZ" sz="850" b="0" i="0">
                          <a:solidFill>
                            <a:schemeClr val="tx1">
                              <a:lumMod val="75000"/>
                              <a:lumOff val="25000"/>
                            </a:schemeClr>
                          </a:solidFill>
                          <a:latin typeface="Verdana Pro" panose="020B0604030504040204" pitchFamily="34" charset="0"/>
                          <a:cs typeface="Poppins Light" pitchFamily="2" charset="0"/>
                        </a:rPr>
                        <a:t>1.1: Mediální obraz</a:t>
                      </a:r>
                    </a:p>
                  </a:txBody>
                  <a:tcP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0365A">
                        <a:alpha val="0"/>
                      </a:srgbClr>
                    </a:solidFill>
                  </a:tcPr>
                </a:tc>
                <a:extLst>
                  <a:ext uri="{0D108BD9-81ED-4DB2-BD59-A6C34878D82A}">
                    <a16:rowId xmlns:a16="http://schemas.microsoft.com/office/drawing/2014/main" val="3527018161"/>
                  </a:ext>
                </a:extLst>
              </a:tr>
              <a:tr h="144996">
                <a:tc>
                  <a:txBody>
                    <a:bodyPr/>
                    <a:lstStyle/>
                    <a:p>
                      <a:pPr marL="133350" indent="-133350">
                        <a:tabLst/>
                      </a:pPr>
                      <a:r>
                        <a:rPr lang="cs-CZ" sz="850" b="0" i="0">
                          <a:solidFill>
                            <a:schemeClr val="tx1">
                              <a:lumMod val="75000"/>
                              <a:lumOff val="25000"/>
                            </a:schemeClr>
                          </a:solidFill>
                          <a:latin typeface="Verdana Pro" panose="020B0604030504040204" pitchFamily="34" charset="0"/>
                          <a:cs typeface="Poppins Light" pitchFamily="2" charset="0"/>
                        </a:rPr>
                        <a:t>1.2: Naši lidé</a:t>
                      </a:r>
                    </a:p>
                  </a:txBody>
                  <a:tcP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0365A">
                        <a:alpha val="0"/>
                      </a:srgbClr>
                    </a:solidFill>
                  </a:tcPr>
                </a:tc>
                <a:extLst>
                  <a:ext uri="{0D108BD9-81ED-4DB2-BD59-A6C34878D82A}">
                    <a16:rowId xmlns:a16="http://schemas.microsoft.com/office/drawing/2014/main" val="2642725545"/>
                  </a:ext>
                </a:extLst>
              </a:tr>
              <a:tr h="144996">
                <a:tc>
                  <a:txBody>
                    <a:bodyPr/>
                    <a:lstStyle/>
                    <a:p>
                      <a:pPr marL="133350" indent="-133350">
                        <a:tabLst/>
                      </a:pPr>
                      <a:r>
                        <a:rPr lang="cs-CZ" sz="850" b="0" i="0">
                          <a:solidFill>
                            <a:schemeClr val="tx1">
                              <a:lumMod val="75000"/>
                              <a:lumOff val="25000"/>
                            </a:schemeClr>
                          </a:solidFill>
                          <a:latin typeface="Verdana Pro" panose="020B0604030504040204" pitchFamily="34" charset="0"/>
                          <a:cs typeface="Poppins Light" pitchFamily="2" charset="0"/>
                        </a:rPr>
                        <a:t>1.3: Příklady dobré praxe</a:t>
                      </a:r>
                    </a:p>
                  </a:txBody>
                  <a:tcP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0365A">
                        <a:alpha val="0"/>
                      </a:srgbClr>
                    </a:solidFill>
                  </a:tcPr>
                </a:tc>
                <a:extLst>
                  <a:ext uri="{0D108BD9-81ED-4DB2-BD59-A6C34878D82A}">
                    <a16:rowId xmlns:a16="http://schemas.microsoft.com/office/drawing/2014/main" val="440865050"/>
                  </a:ext>
                </a:extLst>
              </a:tr>
              <a:tr h="144996">
                <a:tc>
                  <a:txBody>
                    <a:bodyPr/>
                    <a:lstStyle/>
                    <a:p>
                      <a:pPr marL="133350" marR="0" lvl="0" indent="-133350" algn="l" defTabSz="914400" rtl="0" eaLnBrk="1" fontAlgn="auto" latinLnBrk="0" hangingPunct="1">
                        <a:lnSpc>
                          <a:spcPct val="100000"/>
                        </a:lnSpc>
                        <a:spcBef>
                          <a:spcPts val="0"/>
                        </a:spcBef>
                        <a:spcAft>
                          <a:spcPts val="0"/>
                        </a:spcAft>
                        <a:buClrTx/>
                        <a:buSzTx/>
                        <a:buFontTx/>
                        <a:buNone/>
                        <a:tabLst/>
                        <a:defRPr/>
                      </a:pPr>
                      <a:r>
                        <a:rPr lang="cs-CZ" sz="850" b="1" i="0">
                          <a:solidFill>
                            <a:schemeClr val="tx1">
                              <a:lumMod val="75000"/>
                              <a:lumOff val="25000"/>
                            </a:schemeClr>
                          </a:solidFill>
                          <a:latin typeface="Verdana Pro" panose="020B0604030504040204" pitchFamily="34" charset="0"/>
                          <a:cs typeface="Poppins Light" pitchFamily="2" charset="0"/>
                        </a:rPr>
                        <a:t>Priorita 2: Ohodnocení</a:t>
                      </a:r>
                    </a:p>
                  </a:txBody>
                  <a:tcP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0365A">
                        <a:alpha val="0"/>
                      </a:srgbClr>
                    </a:solidFill>
                  </a:tcPr>
                </a:tc>
                <a:extLst>
                  <a:ext uri="{0D108BD9-81ED-4DB2-BD59-A6C34878D82A}">
                    <a16:rowId xmlns:a16="http://schemas.microsoft.com/office/drawing/2014/main" val="3987483599"/>
                  </a:ext>
                </a:extLst>
              </a:tr>
              <a:tr h="144996">
                <a:tc>
                  <a:txBody>
                    <a:bodyPr/>
                    <a:lstStyle/>
                    <a:p>
                      <a:pPr marL="133350" indent="-133350">
                        <a:tabLst/>
                      </a:pPr>
                      <a:r>
                        <a:rPr lang="cs-CZ" sz="850" b="0" i="0">
                          <a:solidFill>
                            <a:schemeClr val="tx1">
                              <a:lumMod val="75000"/>
                              <a:lumOff val="25000"/>
                            </a:schemeClr>
                          </a:solidFill>
                          <a:latin typeface="Verdana Pro" panose="020B0604030504040204" pitchFamily="34" charset="0"/>
                          <a:cs typeface="Poppins Light" pitchFamily="2" charset="0"/>
                        </a:rPr>
                        <a:t>2.1: Adekvátní odměňování</a:t>
                      </a:r>
                    </a:p>
                  </a:txBody>
                  <a:tcP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0365A">
                        <a:alpha val="0"/>
                      </a:srgbClr>
                    </a:solidFill>
                  </a:tcPr>
                </a:tc>
                <a:extLst>
                  <a:ext uri="{0D108BD9-81ED-4DB2-BD59-A6C34878D82A}">
                    <a16:rowId xmlns:a16="http://schemas.microsoft.com/office/drawing/2014/main" val="2313023210"/>
                  </a:ext>
                </a:extLst>
              </a:tr>
              <a:tr h="144996">
                <a:tc>
                  <a:txBody>
                    <a:bodyPr/>
                    <a:lstStyle/>
                    <a:p>
                      <a:r>
                        <a:rPr lang="cs-CZ" sz="850" b="0" i="0">
                          <a:solidFill>
                            <a:schemeClr val="tx1">
                              <a:lumMod val="75000"/>
                              <a:lumOff val="25000"/>
                            </a:schemeClr>
                          </a:solidFill>
                          <a:latin typeface="Verdana Pro" panose="020B0604030504040204" pitchFamily="34" charset="0"/>
                          <a:cs typeface="Poppins Light" pitchFamily="2" charset="0"/>
                        </a:rPr>
                        <a:t>2.2: Benefity</a:t>
                      </a:r>
                    </a:p>
                  </a:txBody>
                  <a:tcP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0365A">
                        <a:alpha val="0"/>
                      </a:srgbClr>
                    </a:solidFill>
                  </a:tcPr>
                </a:tc>
                <a:extLst>
                  <a:ext uri="{0D108BD9-81ED-4DB2-BD59-A6C34878D82A}">
                    <a16:rowId xmlns:a16="http://schemas.microsoft.com/office/drawing/2014/main" val="2257395447"/>
                  </a:ext>
                </a:extLst>
              </a:tr>
              <a:tr h="144996">
                <a:tc>
                  <a:txBody>
                    <a:bodyPr/>
                    <a:lstStyle/>
                    <a:p>
                      <a:r>
                        <a:rPr lang="cs-CZ" sz="850" b="0" i="0">
                          <a:solidFill>
                            <a:schemeClr val="tx1">
                              <a:lumMod val="75000"/>
                              <a:lumOff val="25000"/>
                            </a:schemeClr>
                          </a:solidFill>
                          <a:latin typeface="Verdana Pro" panose="020B0604030504040204" pitchFamily="34" charset="0"/>
                          <a:cs typeface="Poppins Light" pitchFamily="2" charset="0"/>
                        </a:rPr>
                        <a:t>2.3: Zpětná vazba</a:t>
                      </a:r>
                    </a:p>
                  </a:txBody>
                  <a:tcP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0365A">
                        <a:alpha val="0"/>
                      </a:srgbClr>
                    </a:solidFill>
                  </a:tcPr>
                </a:tc>
                <a:extLst>
                  <a:ext uri="{0D108BD9-81ED-4DB2-BD59-A6C34878D82A}">
                    <a16:rowId xmlns:a16="http://schemas.microsoft.com/office/drawing/2014/main" val="1097744377"/>
                  </a:ext>
                </a:extLst>
              </a:tr>
              <a:tr h="144996">
                <a:tc>
                  <a:txBody>
                    <a:bodyPr/>
                    <a:lstStyle/>
                    <a:p>
                      <a:pPr marL="133350" marR="0" lvl="0" indent="-133350" algn="l" defTabSz="914400" rtl="0" eaLnBrk="1" fontAlgn="auto" latinLnBrk="0" hangingPunct="1">
                        <a:lnSpc>
                          <a:spcPct val="100000"/>
                        </a:lnSpc>
                        <a:spcBef>
                          <a:spcPts val="0"/>
                        </a:spcBef>
                        <a:spcAft>
                          <a:spcPts val="0"/>
                        </a:spcAft>
                        <a:buClrTx/>
                        <a:buSzTx/>
                        <a:buFontTx/>
                        <a:buNone/>
                        <a:tabLst/>
                        <a:defRPr/>
                      </a:pPr>
                      <a:r>
                        <a:rPr lang="cs-CZ" sz="850" b="1" i="0">
                          <a:solidFill>
                            <a:schemeClr val="tx1">
                              <a:lumMod val="75000"/>
                              <a:lumOff val="25000"/>
                            </a:schemeClr>
                          </a:solidFill>
                          <a:latin typeface="Verdana Pro" panose="020B0604030504040204" pitchFamily="34" charset="0"/>
                          <a:cs typeface="Poppins Light" pitchFamily="2" charset="0"/>
                        </a:rPr>
                        <a:t>Priorita 3: Vzdělávání</a:t>
                      </a:r>
                    </a:p>
                  </a:txBody>
                  <a:tcP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0365A">
                        <a:alpha val="0"/>
                      </a:srgbClr>
                    </a:solidFill>
                  </a:tcPr>
                </a:tc>
                <a:extLst>
                  <a:ext uri="{0D108BD9-81ED-4DB2-BD59-A6C34878D82A}">
                    <a16:rowId xmlns:a16="http://schemas.microsoft.com/office/drawing/2014/main" val="172312611"/>
                  </a:ext>
                </a:extLst>
              </a:tr>
              <a:tr h="144996">
                <a:tc>
                  <a:txBody>
                    <a:bodyPr/>
                    <a:lstStyle/>
                    <a:p>
                      <a:r>
                        <a:rPr lang="cs-CZ" sz="850" b="0" i="0">
                          <a:solidFill>
                            <a:schemeClr val="tx1">
                              <a:lumMod val="75000"/>
                              <a:lumOff val="25000"/>
                            </a:schemeClr>
                          </a:solidFill>
                          <a:latin typeface="Verdana Pro" panose="020B0604030504040204" pitchFamily="34" charset="0"/>
                          <a:cs typeface="Poppins Light" pitchFamily="2" charset="0"/>
                        </a:rPr>
                        <a:t>3.1: Atraktivita vzdělávání</a:t>
                      </a:r>
                    </a:p>
                  </a:txBody>
                  <a:tcP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0365A">
                        <a:alpha val="0"/>
                      </a:srgbClr>
                    </a:solidFill>
                  </a:tcPr>
                </a:tc>
                <a:extLst>
                  <a:ext uri="{0D108BD9-81ED-4DB2-BD59-A6C34878D82A}">
                    <a16:rowId xmlns:a16="http://schemas.microsoft.com/office/drawing/2014/main" val="1949895676"/>
                  </a:ext>
                </a:extLst>
              </a:tr>
              <a:tr h="144996">
                <a:tc>
                  <a:txBody>
                    <a:bodyPr/>
                    <a:lstStyle/>
                    <a:p>
                      <a:r>
                        <a:rPr lang="cs-CZ" sz="850" b="0" i="0">
                          <a:solidFill>
                            <a:schemeClr val="tx1">
                              <a:lumMod val="75000"/>
                              <a:lumOff val="25000"/>
                            </a:schemeClr>
                          </a:solidFill>
                          <a:latin typeface="Verdana Pro" panose="020B0604030504040204" pitchFamily="34" charset="0"/>
                          <a:cs typeface="Poppins Light" pitchFamily="2" charset="0"/>
                        </a:rPr>
                        <a:t>3.2: Osobní rozvoj</a:t>
                      </a:r>
                    </a:p>
                  </a:txBody>
                  <a:tcP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0365A">
                        <a:alpha val="0"/>
                      </a:srgbClr>
                    </a:solidFill>
                  </a:tcPr>
                </a:tc>
                <a:extLst>
                  <a:ext uri="{0D108BD9-81ED-4DB2-BD59-A6C34878D82A}">
                    <a16:rowId xmlns:a16="http://schemas.microsoft.com/office/drawing/2014/main" val="1979214692"/>
                  </a:ext>
                </a:extLst>
              </a:tr>
              <a:tr h="144996">
                <a:tc>
                  <a:txBody>
                    <a:bodyPr/>
                    <a:lstStyle/>
                    <a:p>
                      <a:r>
                        <a:rPr lang="cs-CZ" sz="850" b="0" i="0">
                          <a:solidFill>
                            <a:schemeClr val="tx1">
                              <a:lumMod val="75000"/>
                              <a:lumOff val="25000"/>
                            </a:schemeClr>
                          </a:solidFill>
                          <a:latin typeface="Verdana Pro" panose="020B0604030504040204" pitchFamily="34" charset="0"/>
                          <a:cs typeface="Poppins Light" pitchFamily="2" charset="0"/>
                        </a:rPr>
                        <a:t>3.3: Kvalita</a:t>
                      </a:r>
                    </a:p>
                  </a:txBody>
                  <a:tcP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0365A">
                        <a:alpha val="0"/>
                      </a:srgbClr>
                    </a:solidFill>
                  </a:tcPr>
                </a:tc>
                <a:extLst>
                  <a:ext uri="{0D108BD9-81ED-4DB2-BD59-A6C34878D82A}">
                    <a16:rowId xmlns:a16="http://schemas.microsoft.com/office/drawing/2014/main" val="4241097593"/>
                  </a:ext>
                </a:extLst>
              </a:tr>
              <a:tr h="144996">
                <a:tc>
                  <a:txBody>
                    <a:bodyPr/>
                    <a:lstStyle/>
                    <a:p>
                      <a:pPr marL="133350" marR="0" lvl="0" indent="-133350" algn="l" defTabSz="914400" rtl="0" eaLnBrk="1" fontAlgn="auto" latinLnBrk="0" hangingPunct="1">
                        <a:lnSpc>
                          <a:spcPct val="100000"/>
                        </a:lnSpc>
                        <a:spcBef>
                          <a:spcPts val="0"/>
                        </a:spcBef>
                        <a:spcAft>
                          <a:spcPts val="0"/>
                        </a:spcAft>
                        <a:buClrTx/>
                        <a:buSzTx/>
                        <a:buFontTx/>
                        <a:buNone/>
                        <a:tabLst/>
                        <a:defRPr/>
                      </a:pPr>
                      <a:r>
                        <a:rPr lang="cs-CZ" sz="850" b="1" i="0">
                          <a:solidFill>
                            <a:schemeClr val="tx1">
                              <a:lumMod val="75000"/>
                              <a:lumOff val="25000"/>
                            </a:schemeClr>
                          </a:solidFill>
                          <a:latin typeface="Verdana Pro" panose="020B0604030504040204" pitchFamily="34" charset="0"/>
                          <a:cs typeface="Poppins Light" pitchFamily="2" charset="0"/>
                        </a:rPr>
                        <a:t>Priorita 4: Moderně řízená organizace</a:t>
                      </a:r>
                    </a:p>
                  </a:txBody>
                  <a:tcP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0365A">
                        <a:alpha val="0"/>
                      </a:srgbClr>
                    </a:solidFill>
                  </a:tcPr>
                </a:tc>
                <a:extLst>
                  <a:ext uri="{0D108BD9-81ED-4DB2-BD59-A6C34878D82A}">
                    <a16:rowId xmlns:a16="http://schemas.microsoft.com/office/drawing/2014/main" val="124800962"/>
                  </a:ext>
                </a:extLst>
              </a:tr>
              <a:tr h="144996">
                <a:tc>
                  <a:txBody>
                    <a:bodyPr/>
                    <a:lstStyle/>
                    <a:p>
                      <a:r>
                        <a:rPr lang="cs-CZ" sz="850" b="0" i="0">
                          <a:solidFill>
                            <a:schemeClr val="tx1">
                              <a:lumMod val="75000"/>
                              <a:lumOff val="25000"/>
                            </a:schemeClr>
                          </a:solidFill>
                          <a:latin typeface="Verdana Pro" panose="020B0604030504040204" pitchFamily="34" charset="0"/>
                          <a:cs typeface="Poppins Light" pitchFamily="2" charset="0"/>
                        </a:rPr>
                        <a:t>4.1: Dobré vedení</a:t>
                      </a:r>
                    </a:p>
                  </a:txBody>
                  <a:tcP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0365A">
                        <a:alpha val="0"/>
                      </a:srgbClr>
                    </a:solidFill>
                  </a:tcPr>
                </a:tc>
                <a:extLst>
                  <a:ext uri="{0D108BD9-81ED-4DB2-BD59-A6C34878D82A}">
                    <a16:rowId xmlns:a16="http://schemas.microsoft.com/office/drawing/2014/main" val="1932020363"/>
                  </a:ext>
                </a:extLst>
              </a:tr>
              <a:tr h="144996">
                <a:tc>
                  <a:txBody>
                    <a:bodyPr/>
                    <a:lstStyle/>
                    <a:p>
                      <a:r>
                        <a:rPr lang="cs-CZ" sz="850" b="0" i="0">
                          <a:solidFill>
                            <a:schemeClr val="tx1">
                              <a:lumMod val="75000"/>
                              <a:lumOff val="25000"/>
                            </a:schemeClr>
                          </a:solidFill>
                          <a:latin typeface="Verdana Pro" panose="020B0604030504040204" pitchFamily="34" charset="0"/>
                          <a:cs typeface="Poppins Light" pitchFamily="2" charset="0"/>
                        </a:rPr>
                        <a:t>4.2: Podmínky pro práci</a:t>
                      </a:r>
                    </a:p>
                  </a:txBody>
                  <a:tcP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0365A">
                        <a:alpha val="0"/>
                      </a:srgbClr>
                    </a:solidFill>
                  </a:tcPr>
                </a:tc>
                <a:extLst>
                  <a:ext uri="{0D108BD9-81ED-4DB2-BD59-A6C34878D82A}">
                    <a16:rowId xmlns:a16="http://schemas.microsoft.com/office/drawing/2014/main" val="4221827746"/>
                  </a:ext>
                </a:extLst>
              </a:tr>
              <a:tr h="144996">
                <a:tc>
                  <a:txBody>
                    <a:bodyPr/>
                    <a:lstStyle/>
                    <a:p>
                      <a:r>
                        <a:rPr lang="cs-CZ" sz="850" b="0" i="0">
                          <a:solidFill>
                            <a:schemeClr val="tx1">
                              <a:lumMod val="75000"/>
                              <a:lumOff val="25000"/>
                            </a:schemeClr>
                          </a:solidFill>
                          <a:latin typeface="Verdana Pro" panose="020B0604030504040204" pitchFamily="34" charset="0"/>
                          <a:cs typeface="Poppins Light" pitchFamily="2" charset="0"/>
                        </a:rPr>
                        <a:t>4.3: Respekt k zaměstnancům</a:t>
                      </a:r>
                    </a:p>
                  </a:txBody>
                  <a:tcP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0365A">
                        <a:alpha val="0"/>
                      </a:srgbClr>
                    </a:solidFill>
                  </a:tcPr>
                </a:tc>
                <a:extLst>
                  <a:ext uri="{0D108BD9-81ED-4DB2-BD59-A6C34878D82A}">
                    <a16:rowId xmlns:a16="http://schemas.microsoft.com/office/drawing/2014/main" val="1564376490"/>
                  </a:ext>
                </a:extLst>
              </a:tr>
              <a:tr h="144996">
                <a:tc>
                  <a:txBody>
                    <a:bodyPr/>
                    <a:lstStyle/>
                    <a:p>
                      <a:pPr marL="133350" marR="0" lvl="0" indent="-133350" algn="l" defTabSz="914400" rtl="0" eaLnBrk="1" fontAlgn="auto" latinLnBrk="0" hangingPunct="1">
                        <a:lnSpc>
                          <a:spcPct val="100000"/>
                        </a:lnSpc>
                        <a:spcBef>
                          <a:spcPts val="0"/>
                        </a:spcBef>
                        <a:spcAft>
                          <a:spcPts val="0"/>
                        </a:spcAft>
                        <a:buClrTx/>
                        <a:buSzTx/>
                        <a:buFontTx/>
                        <a:buNone/>
                        <a:tabLst/>
                        <a:defRPr/>
                      </a:pPr>
                      <a:r>
                        <a:rPr lang="cs-CZ" sz="850" b="1" i="0">
                          <a:solidFill>
                            <a:schemeClr val="tx1">
                              <a:lumMod val="75000"/>
                              <a:lumOff val="25000"/>
                            </a:schemeClr>
                          </a:solidFill>
                          <a:latin typeface="Verdana Pro" panose="020B0604030504040204" pitchFamily="34" charset="0"/>
                          <a:cs typeface="Poppins Light" pitchFamily="2" charset="0"/>
                        </a:rPr>
                        <a:t>Priorita 5: Dobré pracovní klima</a:t>
                      </a:r>
                    </a:p>
                  </a:txBody>
                  <a:tcP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0365A">
                        <a:alpha val="0"/>
                      </a:srgbClr>
                    </a:solidFill>
                  </a:tcPr>
                </a:tc>
                <a:extLst>
                  <a:ext uri="{0D108BD9-81ED-4DB2-BD59-A6C34878D82A}">
                    <a16:rowId xmlns:a16="http://schemas.microsoft.com/office/drawing/2014/main" val="3761435552"/>
                  </a:ext>
                </a:extLst>
              </a:tr>
              <a:tr h="144996">
                <a:tc>
                  <a:txBody>
                    <a:bodyPr/>
                    <a:lstStyle/>
                    <a:p>
                      <a:pPr marL="133350" indent="-133350">
                        <a:tabLst/>
                      </a:pPr>
                      <a:r>
                        <a:rPr lang="cs-CZ" sz="850" b="0" i="0">
                          <a:solidFill>
                            <a:schemeClr val="tx1">
                              <a:lumMod val="75000"/>
                              <a:lumOff val="25000"/>
                            </a:schemeClr>
                          </a:solidFill>
                          <a:latin typeface="Verdana Pro" panose="020B0604030504040204" pitchFamily="34" charset="0"/>
                          <a:cs typeface="Poppins Light" pitchFamily="2" charset="0"/>
                        </a:rPr>
                        <a:t>5.1: Firemní kultura</a:t>
                      </a:r>
                    </a:p>
                  </a:txBody>
                  <a:tcP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0365A">
                        <a:alpha val="0"/>
                      </a:srgbClr>
                    </a:solidFill>
                  </a:tcPr>
                </a:tc>
                <a:extLst>
                  <a:ext uri="{0D108BD9-81ED-4DB2-BD59-A6C34878D82A}">
                    <a16:rowId xmlns:a16="http://schemas.microsoft.com/office/drawing/2014/main" val="4147687139"/>
                  </a:ext>
                </a:extLst>
              </a:tr>
              <a:tr h="144996">
                <a:tc>
                  <a:txBody>
                    <a:bodyPr/>
                    <a:lstStyle/>
                    <a:p>
                      <a:r>
                        <a:rPr lang="cs-CZ" sz="850" b="0" i="0">
                          <a:solidFill>
                            <a:schemeClr val="tx1">
                              <a:lumMod val="75000"/>
                              <a:lumOff val="25000"/>
                            </a:schemeClr>
                          </a:solidFill>
                          <a:latin typeface="Verdana Pro" panose="020B0604030504040204" pitchFamily="34" charset="0"/>
                          <a:cs typeface="Poppins Light" pitchFamily="2" charset="0"/>
                        </a:rPr>
                        <a:t>5.2: Pracovní prostředí</a:t>
                      </a:r>
                    </a:p>
                  </a:txBody>
                  <a:tcP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0365A">
                        <a:alpha val="0"/>
                      </a:srgbClr>
                    </a:solidFill>
                  </a:tcPr>
                </a:tc>
                <a:extLst>
                  <a:ext uri="{0D108BD9-81ED-4DB2-BD59-A6C34878D82A}">
                    <a16:rowId xmlns:a16="http://schemas.microsoft.com/office/drawing/2014/main" val="2361136138"/>
                  </a:ext>
                </a:extLst>
              </a:tr>
              <a:tr h="144996">
                <a:tc>
                  <a:txBody>
                    <a:bodyPr/>
                    <a:lstStyle/>
                    <a:p>
                      <a:r>
                        <a:rPr lang="cs-CZ" sz="850" b="0" i="0">
                          <a:solidFill>
                            <a:schemeClr val="tx1">
                              <a:lumMod val="75000"/>
                              <a:lumOff val="25000"/>
                            </a:schemeClr>
                          </a:solidFill>
                          <a:latin typeface="Verdana Pro" panose="020B0604030504040204" pitchFamily="34" charset="0"/>
                          <a:cs typeface="Poppins Light" pitchFamily="2" charset="0"/>
                        </a:rPr>
                        <a:t>5.3: Neformální vztahy</a:t>
                      </a:r>
                    </a:p>
                  </a:txBody>
                  <a:tcP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0365A">
                        <a:alpha val="0"/>
                      </a:srgbClr>
                    </a:solidFill>
                  </a:tcPr>
                </a:tc>
                <a:extLst>
                  <a:ext uri="{0D108BD9-81ED-4DB2-BD59-A6C34878D82A}">
                    <a16:rowId xmlns:a16="http://schemas.microsoft.com/office/drawing/2014/main" val="3157551936"/>
                  </a:ext>
                </a:extLst>
              </a:tr>
              <a:tr h="144996">
                <a:tc>
                  <a:txBody>
                    <a:bodyPr/>
                    <a:lstStyle/>
                    <a:p>
                      <a:pPr marL="133350" marR="0" lvl="0" indent="-133350" algn="l" defTabSz="914400" rtl="0" eaLnBrk="1" fontAlgn="auto" latinLnBrk="0" hangingPunct="1">
                        <a:lnSpc>
                          <a:spcPct val="100000"/>
                        </a:lnSpc>
                        <a:spcBef>
                          <a:spcPts val="0"/>
                        </a:spcBef>
                        <a:spcAft>
                          <a:spcPts val="0"/>
                        </a:spcAft>
                        <a:buClrTx/>
                        <a:buSzTx/>
                        <a:buFontTx/>
                        <a:buNone/>
                        <a:tabLst/>
                        <a:defRPr/>
                      </a:pPr>
                      <a:r>
                        <a:rPr lang="cs-CZ" sz="850" b="1" i="0">
                          <a:solidFill>
                            <a:schemeClr val="tx1">
                              <a:lumMod val="75000"/>
                              <a:lumOff val="25000"/>
                            </a:schemeClr>
                          </a:solidFill>
                          <a:latin typeface="Verdana Pro" panose="020B0604030504040204" pitchFamily="34" charset="0"/>
                          <a:cs typeface="Poppins Light" pitchFamily="2" charset="0"/>
                        </a:rPr>
                        <a:t>Priorita 6: Kapacita, stabilita, kontrola</a:t>
                      </a:r>
                    </a:p>
                  </a:txBody>
                  <a:tcP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0365A">
                        <a:alpha val="0"/>
                      </a:srgbClr>
                    </a:solidFill>
                  </a:tcPr>
                </a:tc>
                <a:extLst>
                  <a:ext uri="{0D108BD9-81ED-4DB2-BD59-A6C34878D82A}">
                    <a16:rowId xmlns:a16="http://schemas.microsoft.com/office/drawing/2014/main" val="41175569"/>
                  </a:ext>
                </a:extLst>
              </a:tr>
              <a:tr h="144996">
                <a:tc>
                  <a:txBody>
                    <a:bodyPr/>
                    <a:lstStyle/>
                    <a:p>
                      <a:r>
                        <a:rPr lang="cs-CZ" sz="850" b="0" i="0">
                          <a:solidFill>
                            <a:schemeClr val="tx1">
                              <a:lumMod val="75000"/>
                              <a:lumOff val="25000"/>
                            </a:schemeClr>
                          </a:solidFill>
                          <a:latin typeface="Verdana Pro" panose="020B0604030504040204" pitchFamily="34" charset="0"/>
                          <a:cs typeface="Poppins Light" pitchFamily="2" charset="0"/>
                        </a:rPr>
                        <a:t>6.1: Personalistika</a:t>
                      </a:r>
                    </a:p>
                  </a:txBody>
                  <a:tcP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0365A">
                        <a:alpha val="0"/>
                      </a:srgbClr>
                    </a:solidFill>
                  </a:tcPr>
                </a:tc>
                <a:extLst>
                  <a:ext uri="{0D108BD9-81ED-4DB2-BD59-A6C34878D82A}">
                    <a16:rowId xmlns:a16="http://schemas.microsoft.com/office/drawing/2014/main" val="368834065"/>
                  </a:ext>
                </a:extLst>
              </a:tr>
              <a:tr h="144996">
                <a:tc>
                  <a:txBody>
                    <a:bodyPr/>
                    <a:lstStyle/>
                    <a:p>
                      <a:r>
                        <a:rPr lang="cs-CZ" sz="850" b="0" i="0">
                          <a:solidFill>
                            <a:schemeClr val="tx1">
                              <a:lumMod val="75000"/>
                              <a:lumOff val="25000"/>
                            </a:schemeClr>
                          </a:solidFill>
                          <a:latin typeface="Verdana Pro" panose="020B0604030504040204" pitchFamily="34" charset="0"/>
                          <a:cs typeface="Poppins Light" pitchFamily="2" charset="0"/>
                        </a:rPr>
                        <a:t>6.2: Provozní optimalizace</a:t>
                      </a:r>
                    </a:p>
                  </a:txBody>
                  <a:tcP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0365A">
                        <a:alpha val="0"/>
                      </a:srgbClr>
                    </a:solidFill>
                  </a:tcPr>
                </a:tc>
                <a:extLst>
                  <a:ext uri="{0D108BD9-81ED-4DB2-BD59-A6C34878D82A}">
                    <a16:rowId xmlns:a16="http://schemas.microsoft.com/office/drawing/2014/main" val="3192556326"/>
                  </a:ext>
                </a:extLst>
              </a:tr>
              <a:tr h="144996">
                <a:tc>
                  <a:txBody>
                    <a:bodyPr/>
                    <a:lstStyle/>
                    <a:p>
                      <a:r>
                        <a:rPr lang="cs-CZ" sz="850" b="0" i="0" dirty="0">
                          <a:solidFill>
                            <a:schemeClr val="tx1">
                              <a:lumMod val="75000"/>
                              <a:lumOff val="25000"/>
                            </a:schemeClr>
                          </a:solidFill>
                          <a:latin typeface="Verdana Pro" panose="020B0604030504040204" pitchFamily="34" charset="0"/>
                          <a:cs typeface="Poppins Light" pitchFamily="2" charset="0"/>
                        </a:rPr>
                        <a:t>6.3: Kontrola a řízení rizik</a:t>
                      </a:r>
                    </a:p>
                  </a:txBody>
                  <a:tcP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0365A">
                        <a:alpha val="0"/>
                      </a:srgbClr>
                    </a:solidFill>
                  </a:tcPr>
                </a:tc>
                <a:extLst>
                  <a:ext uri="{0D108BD9-81ED-4DB2-BD59-A6C34878D82A}">
                    <a16:rowId xmlns:a16="http://schemas.microsoft.com/office/drawing/2014/main" val="1199659327"/>
                  </a:ext>
                </a:extLst>
              </a:tr>
            </a:tbl>
          </a:graphicData>
        </a:graphic>
      </p:graphicFrame>
      <p:sp>
        <p:nvSpPr>
          <p:cNvPr id="7" name="Obdélník 6">
            <a:extLst>
              <a:ext uri="{FF2B5EF4-FFF2-40B4-BE49-F238E27FC236}">
                <a16:creationId xmlns:a16="http://schemas.microsoft.com/office/drawing/2014/main" id="{FE6DF60B-2663-F244-9E3A-CEC321AE2630}"/>
              </a:ext>
            </a:extLst>
          </p:cNvPr>
          <p:cNvSpPr/>
          <p:nvPr/>
        </p:nvSpPr>
        <p:spPr>
          <a:xfrm rot="16200000">
            <a:off x="-3167088" y="3106666"/>
            <a:ext cx="6801899" cy="253531"/>
          </a:xfrm>
          <a:prstGeom prst="rect">
            <a:avLst/>
          </a:prstGeom>
        </p:spPr>
        <p:txBody>
          <a:bodyPr wrap="square">
            <a:spAutoFit/>
          </a:bodyPr>
          <a:lstStyle/>
          <a:p>
            <a:pPr>
              <a:lnSpc>
                <a:spcPct val="110000"/>
              </a:lnSpc>
              <a:spcBef>
                <a:spcPts val="400"/>
              </a:spcBef>
            </a:pPr>
            <a:r>
              <a:rPr lang="cs-CZ" sz="1050">
                <a:latin typeface="Verdana" panose="020B0604030504040204" pitchFamily="34" charset="0"/>
                <a:ea typeface="Verdana" panose="020B0604030504040204" pitchFamily="34" charset="0"/>
                <a:cs typeface="Verdana" panose="020B0604030504040204" pitchFamily="34" charset="0"/>
              </a:rPr>
              <a:t>poslání / vize / strategické cíle / priority / opatření / </a:t>
            </a:r>
            <a:r>
              <a:rPr lang="cs-CZ" sz="1050" b="1">
                <a:latin typeface="Verdana" panose="020B0604030504040204" pitchFamily="34" charset="0"/>
                <a:ea typeface="Verdana" panose="020B0604030504040204" pitchFamily="34" charset="0"/>
                <a:cs typeface="Verdana" panose="020B0604030504040204" pitchFamily="34" charset="0"/>
              </a:rPr>
              <a:t>implementace</a:t>
            </a:r>
            <a:r>
              <a:rPr lang="cs-CZ" sz="1050">
                <a:latin typeface="Verdana" panose="020B0604030504040204" pitchFamily="34" charset="0"/>
                <a:ea typeface="Verdana" panose="020B0604030504040204" pitchFamily="34" charset="0"/>
                <a:cs typeface="Verdana" panose="020B0604030504040204" pitchFamily="34" charset="0"/>
              </a:rPr>
              <a:t> / akční plán / kontrola</a:t>
            </a:r>
          </a:p>
        </p:txBody>
      </p:sp>
      <p:sp>
        <p:nvSpPr>
          <p:cNvPr id="9" name="TextovéPole 8">
            <a:extLst>
              <a:ext uri="{FF2B5EF4-FFF2-40B4-BE49-F238E27FC236}">
                <a16:creationId xmlns:a16="http://schemas.microsoft.com/office/drawing/2014/main" id="{07ABA819-1D35-D744-AA1F-4A9F5B337B77}"/>
              </a:ext>
            </a:extLst>
          </p:cNvPr>
          <p:cNvSpPr txBox="1"/>
          <p:nvPr/>
        </p:nvSpPr>
        <p:spPr>
          <a:xfrm>
            <a:off x="10911155" y="5842337"/>
            <a:ext cx="1280845" cy="1015663"/>
          </a:xfrm>
          <a:prstGeom prst="rect">
            <a:avLst/>
          </a:prstGeom>
          <a:noFill/>
        </p:spPr>
        <p:txBody>
          <a:bodyPr wrap="square" rtlCol="0">
            <a:spAutoFit/>
          </a:bodyPr>
          <a:lstStyle/>
          <a:p>
            <a:r>
              <a:rPr lang="cs-CZ" sz="6000" b="1">
                <a:solidFill>
                  <a:schemeClr val="bg2">
                    <a:lumMod val="90000"/>
                  </a:schemeClr>
                </a:solidFill>
                <a:latin typeface="Verdana Pro" panose="020B0604030504040204" pitchFamily="34" charset="0"/>
              </a:rPr>
              <a:t>13</a:t>
            </a:r>
          </a:p>
        </p:txBody>
      </p:sp>
    </p:spTree>
    <p:extLst>
      <p:ext uri="{BB962C8B-B14F-4D97-AF65-F5344CB8AC3E}">
        <p14:creationId xmlns:p14="http://schemas.microsoft.com/office/powerpoint/2010/main" val="9940358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879118" y="-39494"/>
            <a:ext cx="6223981" cy="1325563"/>
          </a:xfrm>
        </p:spPr>
        <p:txBody>
          <a:bodyPr>
            <a:normAutofit/>
          </a:bodyPr>
          <a:lstStyle/>
          <a:p>
            <a:r>
              <a:rPr lang="cs-CZ" sz="3600" b="1" dirty="0">
                <a:latin typeface="Verdana" panose="020B0604030504040204" pitchFamily="34" charset="0"/>
                <a:ea typeface="Verdana" panose="020B0604030504040204" pitchFamily="34" charset="0"/>
                <a:cs typeface="Verdana" panose="020B0604030504040204" pitchFamily="34" charset="0"/>
              </a:rPr>
              <a:t>Akční plán a kontrola </a:t>
            </a:r>
          </a:p>
        </p:txBody>
      </p:sp>
      <p:sp>
        <p:nvSpPr>
          <p:cNvPr id="3" name="Zástupný symbol pro obsah 2"/>
          <p:cNvSpPr>
            <a:spLocks noGrp="1"/>
          </p:cNvSpPr>
          <p:nvPr>
            <p:ph idx="1"/>
          </p:nvPr>
        </p:nvSpPr>
        <p:spPr>
          <a:xfrm>
            <a:off x="5879119" y="1122605"/>
            <a:ext cx="5779404" cy="3169995"/>
          </a:xfrm>
        </p:spPr>
        <p:txBody>
          <a:bodyPr>
            <a:noAutofit/>
          </a:bodyPr>
          <a:lstStyle/>
          <a:p>
            <a:pPr marL="0" indent="0">
              <a:lnSpc>
                <a:spcPct val="120000"/>
              </a:lnSpc>
              <a:buClr>
                <a:srgbClr val="C2DEEA"/>
              </a:buClr>
              <a:buSzPct val="100000"/>
              <a:buNone/>
            </a:pPr>
            <a:r>
              <a:rPr lang="cs-CZ" sz="1100" spc="30" dirty="0">
                <a:latin typeface="Verdana" panose="020B0604030504040204" pitchFamily="34" charset="0"/>
                <a:ea typeface="Verdana" panose="020B0604030504040204" pitchFamily="34" charset="0"/>
                <a:cs typeface="Verdana" panose="020B0604030504040204" pitchFamily="34" charset="0"/>
              </a:rPr>
              <a:t>Vytvoření Strategie a stanovení strategických cílů včetně dalšího rozpadu je pouze první část realizace strategie. Při implementaci je nutná aktivní podpora vedení organizace, řádná příprava realizace, vysoká úroveň komunikace, plynulá aktualizace projektů, kvalitní složení týmu a zejména průběžná kontrola a hodnocení plnění výstupů (monitoring).</a:t>
            </a:r>
          </a:p>
          <a:p>
            <a:pPr marL="0" indent="0">
              <a:lnSpc>
                <a:spcPct val="120000"/>
              </a:lnSpc>
              <a:buNone/>
            </a:pPr>
            <a:r>
              <a:rPr lang="cs-CZ" sz="1100" spc="30" dirty="0">
                <a:latin typeface="Verdana" panose="020B0604030504040204" pitchFamily="34" charset="0"/>
                <a:ea typeface="Verdana" panose="020B0604030504040204" pitchFamily="34" charset="0"/>
                <a:cs typeface="Verdana" panose="020B0604030504040204" pitchFamily="34" charset="0"/>
              </a:rPr>
              <a:t>Důležitým faktorem pro dosažení pozitivních výsledků vyplývajících ze strategického řízení je odpovídající personální zajištění jeho realizace a celkové administrace. Je nezbytné určovat způsob, jakým bude probíhat naplňování stanovených aktivit a kdo bude mít za danou činnost odpovědnost. </a:t>
            </a:r>
          </a:p>
          <a:p>
            <a:pPr marL="0" indent="0">
              <a:lnSpc>
                <a:spcPct val="120000"/>
              </a:lnSpc>
              <a:buNone/>
            </a:pPr>
            <a:r>
              <a:rPr lang="cs-CZ" sz="1100" spc="30" dirty="0">
                <a:latin typeface="Verdana" panose="020B0604030504040204" pitchFamily="34" charset="0"/>
                <a:ea typeface="Verdana" panose="020B0604030504040204" pitchFamily="34" charset="0"/>
                <a:cs typeface="Verdana" panose="020B0604030504040204" pitchFamily="34" charset="0"/>
              </a:rPr>
              <a:t>Proto každý projekt Akčního plánu je zpracován ve formě karty projektu     s jasně definovanými parametry.</a:t>
            </a:r>
          </a:p>
          <a:p>
            <a:pPr marL="0" indent="0">
              <a:lnSpc>
                <a:spcPct val="120000"/>
              </a:lnSpc>
              <a:buClr>
                <a:srgbClr val="C2DEEA"/>
              </a:buClr>
              <a:buSzPct val="100000"/>
              <a:buNone/>
            </a:pPr>
            <a:endParaRPr lang="cs-CZ" sz="1100" spc="30" dirty="0">
              <a:latin typeface="Verdana" panose="020B0604030504040204" pitchFamily="34" charset="0"/>
              <a:ea typeface="Verdana" panose="020B0604030504040204" pitchFamily="34" charset="0"/>
              <a:cs typeface="Verdana" panose="020B0604030504040204" pitchFamily="34" charset="0"/>
            </a:endParaRPr>
          </a:p>
          <a:p>
            <a:pPr marL="0" indent="0">
              <a:lnSpc>
                <a:spcPct val="120000"/>
              </a:lnSpc>
              <a:buNone/>
            </a:pPr>
            <a:endParaRPr lang="cs-CZ" sz="1100" spc="30" dirty="0">
              <a:latin typeface="Verdana" panose="020B0604030504040204" pitchFamily="34" charset="0"/>
              <a:ea typeface="Verdana" panose="020B0604030504040204" pitchFamily="34" charset="0"/>
              <a:cs typeface="Verdana" panose="020B0604030504040204" pitchFamily="34" charset="0"/>
            </a:endParaRPr>
          </a:p>
        </p:txBody>
      </p:sp>
      <p:sp>
        <p:nvSpPr>
          <p:cNvPr id="4" name="Textové pole 32">
            <a:extLst>
              <a:ext uri="{FF2B5EF4-FFF2-40B4-BE49-F238E27FC236}">
                <a16:creationId xmlns:a16="http://schemas.microsoft.com/office/drawing/2014/main" id="{1CE74D76-D1CA-B448-B01C-869AA6E3A309}"/>
              </a:ext>
            </a:extLst>
          </p:cNvPr>
          <p:cNvSpPr txBox="1"/>
          <p:nvPr/>
        </p:nvSpPr>
        <p:spPr>
          <a:xfrm>
            <a:off x="-45080" y="-14831"/>
            <a:ext cx="5399352" cy="6933550"/>
          </a:xfrm>
          <a:prstGeom prst="rect">
            <a:avLst/>
          </a:prstGeom>
          <a:solidFill>
            <a:schemeClr val="bg2">
              <a:lumMod val="5000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cs-CZ" sz="1200" b="1" dirty="0">
                <a:effectLst/>
                <a:latin typeface="Times New Roman" panose="02020603050405020304" pitchFamily="18" charset="0"/>
                <a:ea typeface="Calibri" panose="020F0502020204030204" pitchFamily="34" charset="0"/>
                <a:cs typeface="Helvetica" pitchFamily="2" charset="0"/>
              </a:rPr>
              <a:t> </a:t>
            </a:r>
          </a:p>
          <a:p>
            <a:pPr>
              <a:spcAft>
                <a:spcPts val="0"/>
              </a:spcAft>
            </a:pPr>
            <a:r>
              <a:rPr lang="cs-CZ" sz="1200" b="1" dirty="0">
                <a:effectLst/>
                <a:latin typeface="Times New Roman" panose="02020603050405020304" pitchFamily="18" charset="0"/>
                <a:ea typeface="Calibri" panose="020F0502020204030204" pitchFamily="34" charset="0"/>
                <a:cs typeface="Helvetica" pitchFamily="2" charset="0"/>
              </a:rPr>
              <a:t> </a:t>
            </a:r>
          </a:p>
          <a:p>
            <a:pPr>
              <a:spcAft>
                <a:spcPts val="0"/>
              </a:spcAft>
            </a:pPr>
            <a:r>
              <a:rPr lang="cs-CZ" sz="1200" b="1" dirty="0">
                <a:effectLst/>
                <a:latin typeface="Times New Roman" panose="02020603050405020304" pitchFamily="18" charset="0"/>
                <a:ea typeface="Calibri" panose="020F0502020204030204" pitchFamily="34" charset="0"/>
                <a:cs typeface="Helvetica" pitchFamily="2" charset="0"/>
              </a:rPr>
              <a:t> </a:t>
            </a:r>
          </a:p>
          <a:p>
            <a:pPr>
              <a:spcAft>
                <a:spcPts val="0"/>
              </a:spcAft>
            </a:pPr>
            <a:r>
              <a:rPr lang="cs-CZ" sz="1200" b="1" dirty="0">
                <a:effectLst/>
                <a:latin typeface="Times New Roman" panose="02020603050405020304" pitchFamily="18" charset="0"/>
                <a:ea typeface="Calibri" panose="020F0502020204030204" pitchFamily="34" charset="0"/>
                <a:cs typeface="Helvetica" pitchFamily="2" charset="0"/>
              </a:rPr>
              <a:t> </a:t>
            </a:r>
          </a:p>
          <a:p>
            <a:pPr>
              <a:spcAft>
                <a:spcPts val="0"/>
              </a:spcAft>
            </a:pPr>
            <a:r>
              <a:rPr lang="cs-CZ" sz="1200" b="1" dirty="0">
                <a:effectLst/>
                <a:latin typeface="Times New Roman" panose="02020603050405020304" pitchFamily="18" charset="0"/>
                <a:ea typeface="Calibri" panose="020F0502020204030204" pitchFamily="34" charset="0"/>
                <a:cs typeface="Helvetica" pitchFamily="2" charset="0"/>
              </a:rPr>
              <a:t> </a:t>
            </a:r>
          </a:p>
          <a:p>
            <a:pPr>
              <a:spcAft>
                <a:spcPts val="0"/>
              </a:spcAft>
            </a:pPr>
            <a:r>
              <a:rPr lang="cs-CZ" sz="1200" b="1" dirty="0">
                <a:effectLst/>
                <a:latin typeface="Times New Roman" panose="02020603050405020304" pitchFamily="18" charset="0"/>
                <a:ea typeface="Calibri" panose="020F0502020204030204" pitchFamily="34" charset="0"/>
                <a:cs typeface="Helvetica" pitchFamily="2" charset="0"/>
              </a:rPr>
              <a:t> </a:t>
            </a:r>
          </a:p>
          <a:p>
            <a:pPr>
              <a:spcAft>
                <a:spcPts val="0"/>
              </a:spcAft>
            </a:pPr>
            <a:r>
              <a:rPr lang="cs-CZ" sz="1200" b="1" dirty="0">
                <a:effectLst/>
                <a:latin typeface="Times New Roman" panose="02020603050405020304" pitchFamily="18" charset="0"/>
                <a:ea typeface="Calibri" panose="020F0502020204030204" pitchFamily="34" charset="0"/>
                <a:cs typeface="Helvetica" pitchFamily="2" charset="0"/>
              </a:rPr>
              <a:t> </a:t>
            </a:r>
          </a:p>
          <a:p>
            <a:pPr>
              <a:spcAft>
                <a:spcPts val="0"/>
              </a:spcAft>
            </a:pPr>
            <a:r>
              <a:rPr lang="cs-CZ" sz="1200" b="1" dirty="0">
                <a:effectLst/>
                <a:latin typeface="Times New Roman" panose="02020603050405020304" pitchFamily="18" charset="0"/>
                <a:ea typeface="Calibri" panose="020F0502020204030204" pitchFamily="34" charset="0"/>
                <a:cs typeface="Helvetica" pitchFamily="2" charset="0"/>
              </a:rPr>
              <a:t> </a:t>
            </a:r>
          </a:p>
          <a:p>
            <a:pPr>
              <a:spcAft>
                <a:spcPts val="0"/>
              </a:spcAft>
            </a:pPr>
            <a:r>
              <a:rPr lang="cs-CZ" sz="1200" b="1" dirty="0">
                <a:effectLst/>
                <a:latin typeface="Times New Roman" panose="02020603050405020304" pitchFamily="18" charset="0"/>
                <a:ea typeface="Calibri" panose="020F0502020204030204" pitchFamily="34" charset="0"/>
                <a:cs typeface="Helvetica" pitchFamily="2" charset="0"/>
              </a:rPr>
              <a:t> </a:t>
            </a:r>
          </a:p>
          <a:p>
            <a:pPr>
              <a:spcAft>
                <a:spcPts val="0"/>
              </a:spcAft>
            </a:pPr>
            <a:r>
              <a:rPr lang="cs-CZ" sz="1200" b="1" dirty="0">
                <a:effectLst/>
                <a:latin typeface="Times New Roman" panose="02020603050405020304" pitchFamily="18" charset="0"/>
                <a:ea typeface="Calibri" panose="020F0502020204030204" pitchFamily="34" charset="0"/>
                <a:cs typeface="Helvetica" pitchFamily="2" charset="0"/>
              </a:rPr>
              <a:t> </a:t>
            </a:r>
          </a:p>
          <a:p>
            <a:pPr>
              <a:spcAft>
                <a:spcPts val="0"/>
              </a:spcAft>
            </a:pPr>
            <a:r>
              <a:rPr lang="cs-CZ" sz="1200" b="1" dirty="0">
                <a:effectLst/>
                <a:latin typeface="Times New Roman" panose="02020603050405020304" pitchFamily="18" charset="0"/>
                <a:ea typeface="Calibri" panose="020F0502020204030204" pitchFamily="34" charset="0"/>
                <a:cs typeface="Helvetica" pitchFamily="2" charset="0"/>
              </a:rPr>
              <a:t> </a:t>
            </a:r>
          </a:p>
          <a:p>
            <a:pPr>
              <a:spcAft>
                <a:spcPts val="0"/>
              </a:spcAft>
            </a:pPr>
            <a:r>
              <a:rPr lang="cs-CZ" sz="1200" b="1" dirty="0">
                <a:effectLst/>
                <a:latin typeface="Times New Roman" panose="02020603050405020304" pitchFamily="18" charset="0"/>
                <a:ea typeface="Calibri" panose="020F0502020204030204" pitchFamily="34" charset="0"/>
                <a:cs typeface="Helvetica" pitchFamily="2" charset="0"/>
              </a:rPr>
              <a:t> </a:t>
            </a:r>
          </a:p>
          <a:p>
            <a:pPr>
              <a:spcAft>
                <a:spcPts val="0"/>
              </a:spcAft>
            </a:pPr>
            <a:r>
              <a:rPr lang="cs-CZ" sz="1200" b="1" dirty="0">
                <a:effectLst/>
                <a:latin typeface="Times New Roman" panose="02020603050405020304" pitchFamily="18" charset="0"/>
                <a:ea typeface="Calibri" panose="020F0502020204030204" pitchFamily="34" charset="0"/>
                <a:cs typeface="Helvetica" pitchFamily="2" charset="0"/>
              </a:rPr>
              <a:t> </a:t>
            </a:r>
          </a:p>
          <a:p>
            <a:pPr>
              <a:spcAft>
                <a:spcPts val="0"/>
              </a:spcAft>
            </a:pPr>
            <a:r>
              <a:rPr lang="cs-CZ" sz="1200" b="1" dirty="0">
                <a:effectLst/>
                <a:latin typeface="Times New Roman" panose="02020603050405020304" pitchFamily="18" charset="0"/>
                <a:ea typeface="Calibri" panose="020F0502020204030204" pitchFamily="34" charset="0"/>
                <a:cs typeface="Helvetica" pitchFamily="2" charset="0"/>
              </a:rPr>
              <a:t> </a:t>
            </a:r>
          </a:p>
          <a:p>
            <a:pPr>
              <a:spcAft>
                <a:spcPts val="0"/>
              </a:spcAft>
            </a:pPr>
            <a:r>
              <a:rPr lang="cs-CZ" sz="1200" b="1" dirty="0">
                <a:effectLst/>
                <a:latin typeface="Times New Roman" panose="02020603050405020304" pitchFamily="18" charset="0"/>
                <a:ea typeface="Calibri" panose="020F0502020204030204" pitchFamily="34" charset="0"/>
                <a:cs typeface="Helvetica" pitchFamily="2" charset="0"/>
              </a:rPr>
              <a:t> </a:t>
            </a:r>
          </a:p>
          <a:p>
            <a:pPr>
              <a:spcAft>
                <a:spcPts val="0"/>
              </a:spcAft>
            </a:pPr>
            <a:r>
              <a:rPr lang="cs-CZ" sz="1200" b="1" dirty="0">
                <a:effectLst/>
                <a:latin typeface="Times New Roman" panose="02020603050405020304" pitchFamily="18" charset="0"/>
                <a:ea typeface="Calibri" panose="020F0502020204030204" pitchFamily="34" charset="0"/>
                <a:cs typeface="Helvetica" pitchFamily="2" charset="0"/>
              </a:rPr>
              <a:t> </a:t>
            </a:r>
          </a:p>
          <a:p>
            <a:pPr>
              <a:spcAft>
                <a:spcPts val="0"/>
              </a:spcAft>
            </a:pPr>
            <a:r>
              <a:rPr lang="cs-CZ" sz="1200" b="1" dirty="0">
                <a:effectLst/>
                <a:latin typeface="Times New Roman" panose="02020603050405020304" pitchFamily="18" charset="0"/>
                <a:ea typeface="Calibri" panose="020F0502020204030204" pitchFamily="34" charset="0"/>
                <a:cs typeface="Helvetica" pitchFamily="2" charset="0"/>
              </a:rPr>
              <a:t> </a:t>
            </a:r>
          </a:p>
          <a:p>
            <a:pPr>
              <a:spcAft>
                <a:spcPts val="0"/>
              </a:spcAft>
            </a:pPr>
            <a:r>
              <a:rPr lang="cs-CZ" sz="1200" b="1" dirty="0">
                <a:effectLst/>
                <a:latin typeface="Times New Roman" panose="02020603050405020304" pitchFamily="18" charset="0"/>
                <a:ea typeface="Calibri" panose="020F0502020204030204" pitchFamily="34" charset="0"/>
                <a:cs typeface="Helvetica" pitchFamily="2" charset="0"/>
              </a:rPr>
              <a:t> </a:t>
            </a:r>
          </a:p>
          <a:p>
            <a:pPr>
              <a:spcAft>
                <a:spcPts val="0"/>
              </a:spcAft>
            </a:pPr>
            <a:r>
              <a:rPr lang="cs-CZ" sz="1200" b="1" dirty="0">
                <a:effectLst/>
                <a:latin typeface="Times New Roman" panose="02020603050405020304" pitchFamily="18" charset="0"/>
                <a:ea typeface="Calibri" panose="020F0502020204030204" pitchFamily="34" charset="0"/>
                <a:cs typeface="Helvetica" pitchFamily="2" charset="0"/>
              </a:rPr>
              <a:t> </a:t>
            </a:r>
          </a:p>
          <a:p>
            <a:pPr>
              <a:spcAft>
                <a:spcPts val="0"/>
              </a:spcAft>
            </a:pPr>
            <a:r>
              <a:rPr lang="cs-CZ" sz="1200" b="1" dirty="0">
                <a:effectLst/>
                <a:latin typeface="Times New Roman" panose="02020603050405020304" pitchFamily="18" charset="0"/>
                <a:ea typeface="Calibri" panose="020F0502020204030204" pitchFamily="34" charset="0"/>
                <a:cs typeface="Helvetica" pitchFamily="2" charset="0"/>
              </a:rPr>
              <a:t> </a:t>
            </a:r>
          </a:p>
          <a:p>
            <a:pPr>
              <a:spcAft>
                <a:spcPts val="0"/>
              </a:spcAft>
            </a:pPr>
            <a:r>
              <a:rPr lang="cs-CZ" sz="1200" b="1" dirty="0">
                <a:effectLst/>
                <a:latin typeface="Times New Roman" panose="02020603050405020304" pitchFamily="18" charset="0"/>
                <a:ea typeface="Calibri" panose="020F0502020204030204" pitchFamily="34" charset="0"/>
                <a:cs typeface="Helvetica" pitchFamily="2" charset="0"/>
              </a:rPr>
              <a:t>  </a:t>
            </a:r>
          </a:p>
          <a:p>
            <a:pPr>
              <a:spcAft>
                <a:spcPts val="0"/>
              </a:spcAft>
            </a:pPr>
            <a:r>
              <a:rPr lang="cs-CZ" sz="1200" b="1" dirty="0">
                <a:effectLst/>
                <a:latin typeface="Times New Roman" panose="02020603050405020304" pitchFamily="18" charset="0"/>
                <a:ea typeface="Calibri" panose="020F0502020204030204" pitchFamily="34" charset="0"/>
                <a:cs typeface="Helvetica" pitchFamily="2" charset="0"/>
              </a:rPr>
              <a:t> </a:t>
            </a:r>
          </a:p>
          <a:p>
            <a:pPr>
              <a:spcAft>
                <a:spcPts val="0"/>
              </a:spcAft>
            </a:pPr>
            <a:r>
              <a:rPr lang="cs-CZ" sz="1200" b="1" dirty="0">
                <a:effectLst/>
                <a:latin typeface="Times New Roman" panose="02020603050405020304" pitchFamily="18" charset="0"/>
                <a:ea typeface="Calibri" panose="020F0502020204030204" pitchFamily="34" charset="0"/>
                <a:cs typeface="Helvetica" pitchFamily="2" charset="0"/>
              </a:rPr>
              <a:t> </a:t>
            </a:r>
            <a:r>
              <a:rPr lang="cs-CZ" sz="1200" b="1" dirty="0">
                <a:solidFill>
                  <a:schemeClr val="bg1"/>
                </a:solidFill>
                <a:effectLst/>
                <a:latin typeface="Verdana" panose="020B0604030504040204" pitchFamily="34" charset="0"/>
                <a:ea typeface="Calibri" panose="020F0502020204030204" pitchFamily="34" charset="0"/>
                <a:cs typeface="Helvetica" pitchFamily="2" charset="0"/>
              </a:rPr>
              <a:t> </a:t>
            </a:r>
            <a:endParaRPr lang="cs-CZ" sz="1200" b="1" dirty="0">
              <a:solidFill>
                <a:schemeClr val="bg1"/>
              </a:solidFill>
              <a:effectLst/>
              <a:latin typeface="Times New Roman" panose="02020603050405020304" pitchFamily="18" charset="0"/>
              <a:ea typeface="Calibri" panose="020F0502020204030204" pitchFamily="34" charset="0"/>
              <a:cs typeface="Helvetica" pitchFamily="2" charset="0"/>
            </a:endParaRPr>
          </a:p>
          <a:p>
            <a:pPr>
              <a:spcAft>
                <a:spcPts val="0"/>
              </a:spcAft>
            </a:pPr>
            <a:r>
              <a:rPr lang="cs-CZ" sz="1200" b="1" dirty="0">
                <a:solidFill>
                  <a:schemeClr val="bg1"/>
                </a:solidFill>
                <a:effectLst/>
                <a:latin typeface="Verdana" panose="020B0604030504040204" pitchFamily="34" charset="0"/>
                <a:ea typeface="Calibri" panose="020F0502020204030204" pitchFamily="34" charset="0"/>
                <a:cs typeface="Helvetica" pitchFamily="2" charset="0"/>
              </a:rPr>
              <a:t> </a:t>
            </a:r>
          </a:p>
          <a:p>
            <a:pPr>
              <a:spcAft>
                <a:spcPts val="0"/>
              </a:spcAft>
            </a:pPr>
            <a:endParaRPr lang="cs-CZ" sz="1200" b="1" dirty="0">
              <a:solidFill>
                <a:schemeClr val="bg1"/>
              </a:solidFill>
              <a:latin typeface="Verdana" panose="020B0604030504040204" pitchFamily="34" charset="0"/>
              <a:ea typeface="Calibri" panose="020F0502020204030204" pitchFamily="34" charset="0"/>
              <a:cs typeface="Helvetica" pitchFamily="2" charset="0"/>
            </a:endParaRPr>
          </a:p>
          <a:p>
            <a:pPr>
              <a:spcAft>
                <a:spcPts val="0"/>
              </a:spcAft>
            </a:pPr>
            <a:endParaRPr lang="cs-CZ" sz="1200" b="1" dirty="0">
              <a:solidFill>
                <a:schemeClr val="bg1"/>
              </a:solidFill>
              <a:effectLst/>
              <a:latin typeface="Verdana" panose="020B0604030504040204" pitchFamily="34" charset="0"/>
              <a:ea typeface="Calibri" panose="020F0502020204030204" pitchFamily="34" charset="0"/>
              <a:cs typeface="Helvetica" pitchFamily="2" charset="0"/>
            </a:endParaRPr>
          </a:p>
          <a:p>
            <a:pPr>
              <a:spcAft>
                <a:spcPts val="0"/>
              </a:spcAft>
            </a:pPr>
            <a:endParaRPr lang="cs-CZ" sz="1200" b="1" dirty="0">
              <a:solidFill>
                <a:schemeClr val="bg1"/>
              </a:solidFill>
              <a:latin typeface="Verdana" panose="020B0604030504040204" pitchFamily="34" charset="0"/>
              <a:ea typeface="Calibri" panose="020F0502020204030204" pitchFamily="34" charset="0"/>
              <a:cs typeface="Helvetica" pitchFamily="2" charset="0"/>
            </a:endParaRPr>
          </a:p>
          <a:p>
            <a:pPr>
              <a:spcAft>
                <a:spcPts val="0"/>
              </a:spcAft>
            </a:pPr>
            <a:endParaRPr lang="cs-CZ" sz="1200" b="1" dirty="0">
              <a:solidFill>
                <a:schemeClr val="bg1"/>
              </a:solidFill>
              <a:effectLst/>
              <a:latin typeface="Times New Roman" panose="02020603050405020304" pitchFamily="18" charset="0"/>
              <a:ea typeface="Calibri" panose="020F0502020204030204" pitchFamily="34" charset="0"/>
              <a:cs typeface="Helvetica" pitchFamily="2" charset="0"/>
            </a:endParaRPr>
          </a:p>
          <a:p>
            <a:pPr>
              <a:spcAft>
                <a:spcPts val="0"/>
              </a:spcAft>
            </a:pPr>
            <a:r>
              <a:rPr lang="cs-CZ" sz="1200" b="1" dirty="0">
                <a:solidFill>
                  <a:schemeClr val="bg1"/>
                </a:solidFill>
                <a:effectLst/>
                <a:latin typeface="Verdana" panose="020B0604030504040204" pitchFamily="34" charset="0"/>
                <a:ea typeface="Calibri" panose="020F0502020204030204" pitchFamily="34" charset="0"/>
                <a:cs typeface="Helvetica" pitchFamily="2" charset="0"/>
              </a:rPr>
              <a:t> </a:t>
            </a:r>
            <a:endParaRPr lang="cs-CZ" sz="1200" b="1" dirty="0">
              <a:solidFill>
                <a:schemeClr val="bg1"/>
              </a:solidFill>
              <a:effectLst/>
              <a:latin typeface="Times New Roman" panose="02020603050405020304" pitchFamily="18" charset="0"/>
              <a:ea typeface="Calibri" panose="020F0502020204030204" pitchFamily="34" charset="0"/>
              <a:cs typeface="Helvetica" pitchFamily="2" charset="0"/>
            </a:endParaRPr>
          </a:p>
          <a:p>
            <a:pPr>
              <a:spcAft>
                <a:spcPts val="0"/>
              </a:spcAft>
            </a:pPr>
            <a:r>
              <a:rPr lang="cs-CZ" sz="1200" b="1" dirty="0">
                <a:solidFill>
                  <a:schemeClr val="bg1"/>
                </a:solidFill>
                <a:effectLst/>
                <a:latin typeface="Verdana" panose="020B0604030504040204" pitchFamily="34" charset="0"/>
                <a:ea typeface="Calibri" panose="020F0502020204030204" pitchFamily="34" charset="0"/>
                <a:cs typeface="Helvetica" pitchFamily="2" charset="0"/>
              </a:rPr>
              <a:t> </a:t>
            </a:r>
            <a:endParaRPr lang="cs-CZ" sz="1200" b="1" dirty="0">
              <a:solidFill>
                <a:schemeClr val="bg1"/>
              </a:solidFill>
              <a:effectLst/>
              <a:latin typeface="Times New Roman" panose="02020603050405020304" pitchFamily="18" charset="0"/>
              <a:ea typeface="Calibri" panose="020F0502020204030204" pitchFamily="34" charset="0"/>
              <a:cs typeface="Helvetica" pitchFamily="2" charset="0"/>
            </a:endParaRPr>
          </a:p>
          <a:p>
            <a:pPr>
              <a:spcAft>
                <a:spcPts val="0"/>
              </a:spcAft>
            </a:pPr>
            <a:r>
              <a:rPr lang="cs-CZ" sz="1200" b="1" dirty="0">
                <a:solidFill>
                  <a:schemeClr val="bg1"/>
                </a:solidFill>
                <a:latin typeface="Verdana" panose="020B0604030504040204" pitchFamily="34" charset="0"/>
                <a:ea typeface="Calibri" panose="020F0502020204030204" pitchFamily="34" charset="0"/>
                <a:cs typeface="Helvetica" pitchFamily="2" charset="0"/>
              </a:rPr>
              <a:t>     </a:t>
            </a:r>
            <a:endParaRPr lang="cs-CZ" sz="1200" dirty="0">
              <a:solidFill>
                <a:schemeClr val="bg1"/>
              </a:solidFill>
              <a:effectLst/>
              <a:latin typeface="Times New Roman" panose="02020603050405020304" pitchFamily="18" charset="0"/>
              <a:ea typeface="Calibri" panose="020F0502020204030204" pitchFamily="34" charset="0"/>
              <a:cs typeface="Helvetica" pitchFamily="2" charset="0"/>
            </a:endParaRPr>
          </a:p>
        </p:txBody>
      </p:sp>
      <p:sp>
        <p:nvSpPr>
          <p:cNvPr id="9" name="Ovál 8">
            <a:extLst>
              <a:ext uri="{FF2B5EF4-FFF2-40B4-BE49-F238E27FC236}">
                <a16:creationId xmlns:a16="http://schemas.microsoft.com/office/drawing/2014/main" id="{4EC2FE86-4CF7-7841-807F-C1507161849D}"/>
              </a:ext>
            </a:extLst>
          </p:cNvPr>
          <p:cNvSpPr>
            <a:spLocks noChangeAspect="1"/>
          </p:cNvSpPr>
          <p:nvPr/>
        </p:nvSpPr>
        <p:spPr>
          <a:xfrm>
            <a:off x="1085808" y="1703163"/>
            <a:ext cx="3195652" cy="3194277"/>
          </a:xfrm>
          <a:prstGeom prst="ellipse">
            <a:avLst/>
          </a:prstGeom>
          <a:blipFill dpi="0" rotWithShape="1">
            <a:blip r:embed="rId3">
              <a:alphaModFix amt="90000"/>
            </a:blip>
            <a:srcRect/>
            <a:stretch>
              <a:fillRect/>
            </a:stretch>
          </a:blip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6" name="Obdélník 5">
            <a:extLst>
              <a:ext uri="{FF2B5EF4-FFF2-40B4-BE49-F238E27FC236}">
                <a16:creationId xmlns:a16="http://schemas.microsoft.com/office/drawing/2014/main" id="{8B7DAE3D-0556-6D43-A387-58AAD60120D7}"/>
              </a:ext>
            </a:extLst>
          </p:cNvPr>
          <p:cNvSpPr/>
          <p:nvPr/>
        </p:nvSpPr>
        <p:spPr>
          <a:xfrm>
            <a:off x="1070678" y="5351495"/>
            <a:ext cx="3210782" cy="857414"/>
          </a:xfrm>
          <a:prstGeom prst="rect">
            <a:avLst/>
          </a:prstGeom>
        </p:spPr>
        <p:txBody>
          <a:bodyPr wrap="square">
            <a:spAutoFit/>
          </a:bodyPr>
          <a:lstStyle/>
          <a:p>
            <a:pPr>
              <a:lnSpc>
                <a:spcPct val="113000"/>
              </a:lnSpc>
            </a:pPr>
            <a:r>
              <a:rPr lang="cs-CZ" sz="1100" spc="80" dirty="0">
                <a:solidFill>
                  <a:schemeClr val="bg1"/>
                </a:solidFill>
                <a:latin typeface="Apple Chancery" panose="03020702040506060504" pitchFamily="66" charset="-79"/>
                <a:cs typeface="Apple Chancery" panose="03020702040506060504" pitchFamily="66" charset="-79"/>
              </a:rPr>
              <a:t>V dnešním rychle měnícím se světě jsou ti lidé, kteří neriskují, nejvíce vystaveni riziku.</a:t>
            </a:r>
            <a:br>
              <a:rPr lang="cs-CZ" sz="1100" spc="80" dirty="0">
                <a:solidFill>
                  <a:schemeClr val="bg1"/>
                </a:solidFill>
                <a:latin typeface="Apple Chancery" panose="03020702040506060504" pitchFamily="66" charset="-79"/>
                <a:ea typeface="Verdana" panose="020B0604030504040204" pitchFamily="34" charset="0"/>
                <a:cs typeface="Apple Chancery" panose="03020702040506060504" pitchFamily="66" charset="-79"/>
              </a:rPr>
            </a:br>
            <a:br>
              <a:rPr lang="cs-CZ" sz="1100" spc="80" dirty="0">
                <a:solidFill>
                  <a:schemeClr val="bg1"/>
                </a:solidFill>
                <a:latin typeface="Apple Chancery" panose="03020702040506060504" pitchFamily="66" charset="-79"/>
                <a:ea typeface="Verdana" panose="020B0604030504040204" pitchFamily="34" charset="0"/>
                <a:cs typeface="Apple Chancery" panose="03020702040506060504" pitchFamily="66" charset="-79"/>
              </a:rPr>
            </a:br>
            <a:endParaRPr sz="1100" spc="80" dirty="0">
              <a:solidFill>
                <a:schemeClr val="bg1"/>
              </a:solidFill>
              <a:latin typeface="Apple Chancery" panose="03020702040506060504" pitchFamily="66" charset="-79"/>
              <a:ea typeface="Verdana" panose="020B0604030504040204" pitchFamily="34" charset="0"/>
              <a:cs typeface="Apple Chancery" panose="03020702040506060504" pitchFamily="66" charset="-79"/>
            </a:endParaRPr>
          </a:p>
        </p:txBody>
      </p:sp>
      <p:sp>
        <p:nvSpPr>
          <p:cNvPr id="10" name="TextovéPole 9">
            <a:extLst>
              <a:ext uri="{FF2B5EF4-FFF2-40B4-BE49-F238E27FC236}">
                <a16:creationId xmlns:a16="http://schemas.microsoft.com/office/drawing/2014/main" id="{E30A5DDC-FAB4-DF44-88CD-062E156CF06A}"/>
              </a:ext>
            </a:extLst>
          </p:cNvPr>
          <p:cNvSpPr txBox="1"/>
          <p:nvPr/>
        </p:nvSpPr>
        <p:spPr>
          <a:xfrm>
            <a:off x="1085808" y="6163417"/>
            <a:ext cx="3339976" cy="423193"/>
          </a:xfrm>
          <a:prstGeom prst="rect">
            <a:avLst/>
          </a:prstGeom>
          <a:noFill/>
        </p:spPr>
        <p:txBody>
          <a:bodyPr wrap="square" rtlCol="0">
            <a:spAutoFit/>
          </a:bodyPr>
          <a:lstStyle/>
          <a:p>
            <a:pPr>
              <a:lnSpc>
                <a:spcPct val="113000"/>
              </a:lnSpc>
            </a:pPr>
            <a:r>
              <a:rPr lang="cs-CZ" sz="1000" b="1" spc="80" dirty="0">
                <a:solidFill>
                  <a:schemeClr val="bg1"/>
                </a:solidFill>
                <a:latin typeface="Verdana" panose="020B0604030504040204" pitchFamily="34" charset="0"/>
                <a:ea typeface="Verdana" panose="020B0604030504040204" pitchFamily="34" charset="0"/>
                <a:cs typeface="Verdana" panose="020B0604030504040204" pitchFamily="34" charset="0"/>
              </a:rPr>
              <a:t>Robert </a:t>
            </a:r>
            <a:r>
              <a:rPr lang="cs-CZ" sz="1000" b="1" spc="80" dirty="0" err="1">
                <a:solidFill>
                  <a:schemeClr val="bg1"/>
                </a:solidFill>
                <a:latin typeface="Verdana" panose="020B0604030504040204" pitchFamily="34" charset="0"/>
                <a:ea typeface="Verdana" panose="020B0604030504040204" pitchFamily="34" charset="0"/>
                <a:cs typeface="Verdana" panose="020B0604030504040204" pitchFamily="34" charset="0"/>
              </a:rPr>
              <a:t>Kiyosaki</a:t>
            </a:r>
            <a:endParaRPr lang="cs-CZ" sz="1000" b="1" spc="8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nSpc>
                <a:spcPct val="113000"/>
              </a:lnSpc>
            </a:pPr>
            <a:r>
              <a:rPr lang="cs-CZ" sz="1000" spc="80" dirty="0">
                <a:solidFill>
                  <a:schemeClr val="bg1"/>
                </a:solidFill>
                <a:latin typeface="Verdana" panose="020B0604030504040204" pitchFamily="34" charset="0"/>
                <a:ea typeface="Verdana" panose="020B0604030504040204" pitchFamily="34" charset="0"/>
                <a:cs typeface="Verdana" panose="020B0604030504040204" pitchFamily="34" charset="0"/>
              </a:rPr>
              <a:t>americký podnikatel a spisovatel</a:t>
            </a:r>
            <a:endParaRPr sz="1000" spc="8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cxnSp>
        <p:nvCxnSpPr>
          <p:cNvPr id="26" name="Pravoúhlá spojnice 25">
            <a:extLst>
              <a:ext uri="{FF2B5EF4-FFF2-40B4-BE49-F238E27FC236}">
                <a16:creationId xmlns:a16="http://schemas.microsoft.com/office/drawing/2014/main" id="{EA8B2C24-665E-EE47-B6DA-529F6AB388FD}"/>
              </a:ext>
            </a:extLst>
          </p:cNvPr>
          <p:cNvCxnSpPr>
            <a:cxnSpLocks/>
            <a:endCxn id="30" idx="3"/>
          </p:cNvCxnSpPr>
          <p:nvPr/>
        </p:nvCxnSpPr>
        <p:spPr>
          <a:xfrm>
            <a:off x="7480156" y="4936664"/>
            <a:ext cx="1407271" cy="305961"/>
          </a:xfrm>
          <a:prstGeom prst="bentConnector2">
            <a:avLst/>
          </a:prstGeom>
          <a:ln w="25400">
            <a:solidFill>
              <a:srgbClr val="EBAB2C"/>
            </a:solidFill>
            <a:headEnd type="oval" w="lg" len="lg"/>
            <a:tailEnd type="triangle" w="lg" len="lg"/>
          </a:ln>
        </p:spPr>
        <p:style>
          <a:lnRef idx="1">
            <a:schemeClr val="accent1"/>
          </a:lnRef>
          <a:fillRef idx="0">
            <a:schemeClr val="accent1"/>
          </a:fillRef>
          <a:effectRef idx="0">
            <a:schemeClr val="accent1"/>
          </a:effectRef>
          <a:fontRef idx="minor">
            <a:schemeClr val="tx1"/>
          </a:fontRef>
        </p:style>
      </p:cxnSp>
      <p:sp>
        <p:nvSpPr>
          <p:cNvPr id="27" name="Zástupný symbol pro číslo snímku 5">
            <a:extLst>
              <a:ext uri="{FF2B5EF4-FFF2-40B4-BE49-F238E27FC236}">
                <a16:creationId xmlns:a16="http://schemas.microsoft.com/office/drawing/2014/main" id="{7A364C3F-49DF-A944-B64F-B6AC76874F13}"/>
              </a:ext>
            </a:extLst>
          </p:cNvPr>
          <p:cNvSpPr>
            <a:spLocks noGrp="1"/>
          </p:cNvSpPr>
          <p:nvPr>
            <p:ph type="sldNum" sz="quarter" idx="12"/>
          </p:nvPr>
        </p:nvSpPr>
        <p:spPr>
          <a:xfrm>
            <a:off x="9359900" y="6437559"/>
            <a:ext cx="2743200" cy="365125"/>
          </a:xfrm>
        </p:spPr>
        <p:txBody>
          <a:bodyPr/>
          <a:lstStyle/>
          <a:p>
            <a:r>
              <a:rPr lang="cs-CZ" sz="900" dirty="0">
                <a:latin typeface="Verdana" panose="020B0604030504040204" pitchFamily="34" charset="0"/>
                <a:ea typeface="Verdana" panose="020B0604030504040204" pitchFamily="34" charset="0"/>
                <a:cs typeface="Verdana" panose="020B0604030504040204" pitchFamily="34" charset="0"/>
              </a:rPr>
              <a:t>strana </a:t>
            </a:r>
            <a:fld id="{7F3A1C11-3275-2F49-8982-63B8B988770C}" type="slidenum">
              <a:rPr lang="cs-CZ" sz="900" smtClean="0">
                <a:latin typeface="Verdana" panose="020B0604030504040204" pitchFamily="34" charset="0"/>
                <a:ea typeface="Verdana" panose="020B0604030504040204" pitchFamily="34" charset="0"/>
                <a:cs typeface="Verdana" panose="020B0604030504040204" pitchFamily="34" charset="0"/>
              </a:rPr>
              <a:t>13</a:t>
            </a:fld>
            <a:endParaRPr lang="cs-CZ" sz="900" dirty="0">
              <a:latin typeface="Verdana" panose="020B0604030504040204" pitchFamily="34" charset="0"/>
              <a:ea typeface="Verdana" panose="020B0604030504040204" pitchFamily="34" charset="0"/>
              <a:cs typeface="Verdana" panose="020B0604030504040204" pitchFamily="34" charset="0"/>
            </a:endParaRPr>
          </a:p>
        </p:txBody>
      </p:sp>
      <p:sp>
        <p:nvSpPr>
          <p:cNvPr id="29" name="Šestiúhelník 28">
            <a:extLst>
              <a:ext uri="{FF2B5EF4-FFF2-40B4-BE49-F238E27FC236}">
                <a16:creationId xmlns:a16="http://schemas.microsoft.com/office/drawing/2014/main" id="{37EB512C-6DAA-5649-813A-25DDEAB8FF2C}"/>
              </a:ext>
            </a:extLst>
          </p:cNvPr>
          <p:cNvSpPr/>
          <p:nvPr/>
        </p:nvSpPr>
        <p:spPr>
          <a:xfrm rot="5400000">
            <a:off x="6046603" y="4321142"/>
            <a:ext cx="1343983" cy="1385713"/>
          </a:xfrm>
          <a:prstGeom prst="hexagon">
            <a:avLst/>
          </a:prstGeom>
          <a:solidFill>
            <a:srgbClr val="88B0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30" name="Šestiúhelník 29">
            <a:extLst>
              <a:ext uri="{FF2B5EF4-FFF2-40B4-BE49-F238E27FC236}">
                <a16:creationId xmlns:a16="http://schemas.microsoft.com/office/drawing/2014/main" id="{5A142903-2234-AF47-BCA0-7E94EB2E9AD5}"/>
              </a:ext>
            </a:extLst>
          </p:cNvPr>
          <p:cNvSpPr/>
          <p:nvPr/>
        </p:nvSpPr>
        <p:spPr>
          <a:xfrm rot="5400000">
            <a:off x="8215435" y="5225788"/>
            <a:ext cx="1343985" cy="1377659"/>
          </a:xfrm>
          <a:prstGeom prst="hexagon">
            <a:avLst/>
          </a:prstGeom>
          <a:solidFill>
            <a:srgbClr val="E689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1" name="Šestiúhelník 30">
            <a:extLst>
              <a:ext uri="{FF2B5EF4-FFF2-40B4-BE49-F238E27FC236}">
                <a16:creationId xmlns:a16="http://schemas.microsoft.com/office/drawing/2014/main" id="{4CF635FC-FC34-9D48-86AC-6F69DEAF36F6}"/>
              </a:ext>
            </a:extLst>
          </p:cNvPr>
          <p:cNvSpPr/>
          <p:nvPr/>
        </p:nvSpPr>
        <p:spPr>
          <a:xfrm rot="5400000">
            <a:off x="10034804" y="4296438"/>
            <a:ext cx="1393387" cy="1385712"/>
          </a:xfrm>
          <a:prstGeom prst="hexagon">
            <a:avLst/>
          </a:prstGeom>
          <a:solidFill>
            <a:srgbClr val="53B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TextovéPole 12">
            <a:extLst>
              <a:ext uri="{FF2B5EF4-FFF2-40B4-BE49-F238E27FC236}">
                <a16:creationId xmlns:a16="http://schemas.microsoft.com/office/drawing/2014/main" id="{0951E57E-6D41-9C4E-ADA9-050455E27BDA}"/>
              </a:ext>
            </a:extLst>
          </p:cNvPr>
          <p:cNvSpPr txBox="1"/>
          <p:nvPr/>
        </p:nvSpPr>
        <p:spPr>
          <a:xfrm>
            <a:off x="5791567" y="4629277"/>
            <a:ext cx="1854053" cy="769441"/>
          </a:xfrm>
          <a:prstGeom prst="rect">
            <a:avLst/>
          </a:prstGeom>
          <a:noFill/>
        </p:spPr>
        <p:txBody>
          <a:bodyPr wrap="square" rtlCol="0">
            <a:spAutoFit/>
          </a:bodyPr>
          <a:lstStyle/>
          <a:p>
            <a:pPr algn="ctr"/>
            <a:r>
              <a:rPr lang="cs-CZ" sz="1100" b="1" dirty="0">
                <a:latin typeface="Verdana" panose="020B0604030504040204" pitchFamily="34" charset="0"/>
                <a:ea typeface="Verdana" panose="020B0604030504040204" pitchFamily="34" charset="0"/>
                <a:cs typeface="Verdana" panose="020B0604030504040204" pitchFamily="34" charset="0"/>
              </a:rPr>
              <a:t>sponzor </a:t>
            </a:r>
          </a:p>
          <a:p>
            <a:pPr algn="ctr"/>
            <a:r>
              <a:rPr lang="cs-CZ" sz="1100" b="1" dirty="0">
                <a:latin typeface="Verdana" panose="020B0604030504040204" pitchFamily="34" charset="0"/>
                <a:ea typeface="Verdana" panose="020B0604030504040204" pitchFamily="34" charset="0"/>
                <a:cs typeface="Verdana" panose="020B0604030504040204" pitchFamily="34" charset="0"/>
              </a:rPr>
              <a:t>strategie</a:t>
            </a:r>
          </a:p>
          <a:p>
            <a:pPr algn="ctr"/>
            <a:endParaRPr lang="cs-CZ" sz="1100" b="1" dirty="0">
              <a:latin typeface="Verdana" panose="020B0604030504040204" pitchFamily="34" charset="0"/>
              <a:ea typeface="Verdana" panose="020B0604030504040204" pitchFamily="34" charset="0"/>
              <a:cs typeface="Verdana" panose="020B0604030504040204" pitchFamily="34" charset="0"/>
            </a:endParaRPr>
          </a:p>
          <a:p>
            <a:pPr algn="ctr"/>
            <a:r>
              <a:rPr lang="cs-CZ" sz="1100" b="1" dirty="0">
                <a:latin typeface="Verdana" panose="020B0604030504040204" pitchFamily="34" charset="0"/>
                <a:ea typeface="Verdana" panose="020B0604030504040204" pitchFamily="34" charset="0"/>
                <a:cs typeface="Verdana" panose="020B0604030504040204" pitchFamily="34" charset="0"/>
              </a:rPr>
              <a:t>ředitel domova</a:t>
            </a:r>
            <a:endParaRPr sz="1100" b="1" dirty="0">
              <a:latin typeface="Verdana" panose="020B0604030504040204" pitchFamily="34" charset="0"/>
              <a:ea typeface="Verdana" panose="020B0604030504040204" pitchFamily="34" charset="0"/>
              <a:cs typeface="Verdana" panose="020B0604030504040204" pitchFamily="34" charset="0"/>
            </a:endParaRPr>
          </a:p>
        </p:txBody>
      </p:sp>
      <p:sp>
        <p:nvSpPr>
          <p:cNvPr id="32" name="TextovéPole 31">
            <a:extLst>
              <a:ext uri="{FF2B5EF4-FFF2-40B4-BE49-F238E27FC236}">
                <a16:creationId xmlns:a16="http://schemas.microsoft.com/office/drawing/2014/main" id="{5135C866-1AAD-8A42-A636-BD58F8AB86E7}"/>
              </a:ext>
            </a:extLst>
          </p:cNvPr>
          <p:cNvSpPr txBox="1"/>
          <p:nvPr/>
        </p:nvSpPr>
        <p:spPr>
          <a:xfrm>
            <a:off x="9804470" y="4710041"/>
            <a:ext cx="1854053" cy="600164"/>
          </a:xfrm>
          <a:prstGeom prst="rect">
            <a:avLst/>
          </a:prstGeom>
          <a:noFill/>
        </p:spPr>
        <p:txBody>
          <a:bodyPr wrap="square" rtlCol="0">
            <a:spAutoFit/>
          </a:bodyPr>
          <a:lstStyle/>
          <a:p>
            <a:pPr algn="ctr"/>
            <a:r>
              <a:rPr lang="cs-CZ" sz="1100" b="1" dirty="0">
                <a:latin typeface="Verdana" panose="020B0604030504040204" pitchFamily="34" charset="0"/>
                <a:ea typeface="Verdana" panose="020B0604030504040204" pitchFamily="34" charset="0"/>
                <a:cs typeface="Verdana" panose="020B0604030504040204" pitchFamily="34" charset="0"/>
              </a:rPr>
              <a:t>garant</a:t>
            </a:r>
          </a:p>
          <a:p>
            <a:pPr algn="ctr"/>
            <a:r>
              <a:rPr lang="cs-CZ" sz="1100" b="1" dirty="0">
                <a:latin typeface="Verdana" panose="020B0604030504040204" pitchFamily="34" charset="0"/>
                <a:ea typeface="Verdana" panose="020B0604030504040204" pitchFamily="34" charset="0"/>
                <a:cs typeface="Verdana" panose="020B0604030504040204" pitchFamily="34" charset="0"/>
              </a:rPr>
              <a:t>strategického</a:t>
            </a:r>
          </a:p>
          <a:p>
            <a:pPr algn="ctr"/>
            <a:r>
              <a:rPr lang="cs-CZ" sz="1100" b="1" dirty="0">
                <a:latin typeface="Verdana" panose="020B0604030504040204" pitchFamily="34" charset="0"/>
                <a:ea typeface="Verdana" panose="020B0604030504040204" pitchFamily="34" charset="0"/>
                <a:cs typeface="Verdana" panose="020B0604030504040204" pitchFamily="34" charset="0"/>
              </a:rPr>
              <a:t>řízení</a:t>
            </a:r>
            <a:endParaRPr sz="1100" b="1" dirty="0">
              <a:latin typeface="Verdana" panose="020B0604030504040204" pitchFamily="34" charset="0"/>
              <a:ea typeface="Verdana" panose="020B0604030504040204" pitchFamily="34" charset="0"/>
              <a:cs typeface="Verdana" panose="020B0604030504040204" pitchFamily="34" charset="0"/>
            </a:endParaRPr>
          </a:p>
        </p:txBody>
      </p:sp>
      <p:sp>
        <p:nvSpPr>
          <p:cNvPr id="33" name="TextovéPole 32">
            <a:extLst>
              <a:ext uri="{FF2B5EF4-FFF2-40B4-BE49-F238E27FC236}">
                <a16:creationId xmlns:a16="http://schemas.microsoft.com/office/drawing/2014/main" id="{6632933B-BE6B-8E4E-8F24-DD8CF6D54CDC}"/>
              </a:ext>
            </a:extLst>
          </p:cNvPr>
          <p:cNvSpPr txBox="1"/>
          <p:nvPr/>
        </p:nvSpPr>
        <p:spPr>
          <a:xfrm>
            <a:off x="7960400" y="5685990"/>
            <a:ext cx="1854053" cy="430887"/>
          </a:xfrm>
          <a:prstGeom prst="rect">
            <a:avLst/>
          </a:prstGeom>
          <a:noFill/>
        </p:spPr>
        <p:txBody>
          <a:bodyPr wrap="square" rtlCol="0">
            <a:spAutoFit/>
          </a:bodyPr>
          <a:lstStyle/>
          <a:p>
            <a:pPr algn="ctr"/>
            <a:r>
              <a:rPr lang="cs-CZ" sz="1100" b="1" dirty="0">
                <a:latin typeface="Verdana" panose="020B0604030504040204" pitchFamily="34" charset="0"/>
                <a:ea typeface="Verdana" panose="020B0604030504040204" pitchFamily="34" charset="0"/>
                <a:cs typeface="Verdana" panose="020B0604030504040204" pitchFamily="34" charset="0"/>
              </a:rPr>
              <a:t>projektový</a:t>
            </a:r>
          </a:p>
          <a:p>
            <a:pPr algn="ctr"/>
            <a:r>
              <a:rPr lang="cs-CZ" sz="1100" b="1" dirty="0">
                <a:latin typeface="Verdana" panose="020B0604030504040204" pitchFamily="34" charset="0"/>
                <a:ea typeface="Verdana" panose="020B0604030504040204" pitchFamily="34" charset="0"/>
                <a:cs typeface="Verdana" panose="020B0604030504040204" pitchFamily="34" charset="0"/>
              </a:rPr>
              <a:t>manažer</a:t>
            </a:r>
            <a:endParaRPr sz="1100" b="1" dirty="0">
              <a:latin typeface="Verdana" panose="020B0604030504040204" pitchFamily="34" charset="0"/>
              <a:ea typeface="Verdana" panose="020B0604030504040204" pitchFamily="34" charset="0"/>
              <a:cs typeface="Verdana" panose="020B0604030504040204" pitchFamily="34" charset="0"/>
            </a:endParaRPr>
          </a:p>
        </p:txBody>
      </p:sp>
      <p:grpSp>
        <p:nvGrpSpPr>
          <p:cNvPr id="35" name="Group 550">
            <a:extLst>
              <a:ext uri="{FF2B5EF4-FFF2-40B4-BE49-F238E27FC236}">
                <a16:creationId xmlns:a16="http://schemas.microsoft.com/office/drawing/2014/main" id="{DD37F03E-8E8F-4242-A40E-16ECD7E47744}"/>
              </a:ext>
            </a:extLst>
          </p:cNvPr>
          <p:cNvGrpSpPr>
            <a:grpSpLocks noChangeAspect="1"/>
          </p:cNvGrpSpPr>
          <p:nvPr/>
        </p:nvGrpSpPr>
        <p:grpSpPr bwMode="auto">
          <a:xfrm>
            <a:off x="9620654" y="4835016"/>
            <a:ext cx="367631" cy="367631"/>
            <a:chOff x="5799" y="1983"/>
            <a:chExt cx="340" cy="340"/>
          </a:xfrm>
          <a:solidFill>
            <a:schemeClr val="accent4"/>
          </a:solidFill>
        </p:grpSpPr>
        <p:sp>
          <p:nvSpPr>
            <p:cNvPr id="36" name="Freeform 551">
              <a:extLst>
                <a:ext uri="{FF2B5EF4-FFF2-40B4-BE49-F238E27FC236}">
                  <a16:creationId xmlns:a16="http://schemas.microsoft.com/office/drawing/2014/main" id="{06B48B9F-D92D-B047-BB4D-0C04E504653C}"/>
                </a:ext>
              </a:extLst>
            </p:cNvPr>
            <p:cNvSpPr>
              <a:spLocks noEditPoints="1"/>
            </p:cNvSpPr>
            <p:nvPr/>
          </p:nvSpPr>
          <p:spPr bwMode="auto">
            <a:xfrm>
              <a:off x="5864" y="2089"/>
              <a:ext cx="211" cy="128"/>
            </a:xfrm>
            <a:custGeom>
              <a:avLst/>
              <a:gdLst>
                <a:gd name="T0" fmla="*/ 316 w 318"/>
                <a:gd name="T1" fmla="*/ 90 h 192"/>
                <a:gd name="T2" fmla="*/ 159 w 318"/>
                <a:gd name="T3" fmla="*/ 0 h 192"/>
                <a:gd name="T4" fmla="*/ 1 w 318"/>
                <a:gd name="T5" fmla="*/ 89 h 192"/>
                <a:gd name="T6" fmla="*/ 0 w 318"/>
                <a:gd name="T7" fmla="*/ 96 h 192"/>
                <a:gd name="T8" fmla="*/ 1 w 318"/>
                <a:gd name="T9" fmla="*/ 101 h 192"/>
                <a:gd name="T10" fmla="*/ 159 w 318"/>
                <a:gd name="T11" fmla="*/ 192 h 192"/>
                <a:gd name="T12" fmla="*/ 316 w 318"/>
                <a:gd name="T13" fmla="*/ 102 h 192"/>
                <a:gd name="T14" fmla="*/ 317 w 318"/>
                <a:gd name="T15" fmla="*/ 95 h 192"/>
                <a:gd name="T16" fmla="*/ 316 w 318"/>
                <a:gd name="T17" fmla="*/ 90 h 192"/>
                <a:gd name="T18" fmla="*/ 159 w 318"/>
                <a:gd name="T19" fmla="*/ 170 h 192"/>
                <a:gd name="T20" fmla="*/ 23 w 318"/>
                <a:gd name="T21" fmla="*/ 96 h 192"/>
                <a:gd name="T22" fmla="*/ 159 w 318"/>
                <a:gd name="T23" fmla="*/ 21 h 192"/>
                <a:gd name="T24" fmla="*/ 294 w 318"/>
                <a:gd name="T25" fmla="*/ 96 h 192"/>
                <a:gd name="T26" fmla="*/ 159 w 318"/>
                <a:gd name="T27" fmla="*/ 17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8" h="192">
                  <a:moveTo>
                    <a:pt x="316" y="90"/>
                  </a:moveTo>
                  <a:cubicBezTo>
                    <a:pt x="294" y="56"/>
                    <a:pt x="236" y="0"/>
                    <a:pt x="159" y="0"/>
                  </a:cubicBezTo>
                  <a:cubicBezTo>
                    <a:pt x="88" y="0"/>
                    <a:pt x="31" y="46"/>
                    <a:pt x="1" y="89"/>
                  </a:cubicBezTo>
                  <a:cubicBezTo>
                    <a:pt x="0" y="91"/>
                    <a:pt x="0" y="94"/>
                    <a:pt x="0" y="96"/>
                  </a:cubicBezTo>
                  <a:cubicBezTo>
                    <a:pt x="0" y="98"/>
                    <a:pt x="0" y="100"/>
                    <a:pt x="1" y="101"/>
                  </a:cubicBezTo>
                  <a:cubicBezTo>
                    <a:pt x="23" y="135"/>
                    <a:pt x="81" y="192"/>
                    <a:pt x="159" y="192"/>
                  </a:cubicBezTo>
                  <a:cubicBezTo>
                    <a:pt x="229" y="192"/>
                    <a:pt x="286" y="145"/>
                    <a:pt x="316" y="102"/>
                  </a:cubicBezTo>
                  <a:cubicBezTo>
                    <a:pt x="317" y="100"/>
                    <a:pt x="318" y="98"/>
                    <a:pt x="317" y="95"/>
                  </a:cubicBezTo>
                  <a:cubicBezTo>
                    <a:pt x="317" y="94"/>
                    <a:pt x="317" y="92"/>
                    <a:pt x="316" y="90"/>
                  </a:cubicBezTo>
                  <a:close/>
                  <a:moveTo>
                    <a:pt x="159" y="170"/>
                  </a:moveTo>
                  <a:cubicBezTo>
                    <a:pt x="94" y="170"/>
                    <a:pt x="45" y="126"/>
                    <a:pt x="23" y="96"/>
                  </a:cubicBezTo>
                  <a:cubicBezTo>
                    <a:pt x="50" y="58"/>
                    <a:pt x="99" y="21"/>
                    <a:pt x="159" y="21"/>
                  </a:cubicBezTo>
                  <a:cubicBezTo>
                    <a:pt x="223" y="21"/>
                    <a:pt x="272" y="66"/>
                    <a:pt x="294" y="96"/>
                  </a:cubicBezTo>
                  <a:cubicBezTo>
                    <a:pt x="267" y="133"/>
                    <a:pt x="218" y="170"/>
                    <a:pt x="159" y="17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dirty="0">
                <a:solidFill>
                  <a:prstClr val="black"/>
                </a:solidFill>
                <a:latin typeface="Verdana" panose="020B0604030504040204" pitchFamily="34" charset="0"/>
                <a:ea typeface="Verdana" panose="020B0604030504040204" pitchFamily="34" charset="0"/>
              </a:endParaRPr>
            </a:p>
          </p:txBody>
        </p:sp>
        <p:sp>
          <p:nvSpPr>
            <p:cNvPr id="37" name="Freeform 552">
              <a:extLst>
                <a:ext uri="{FF2B5EF4-FFF2-40B4-BE49-F238E27FC236}">
                  <a16:creationId xmlns:a16="http://schemas.microsoft.com/office/drawing/2014/main" id="{BB69AD22-E291-624F-8021-1C6E26065F50}"/>
                </a:ext>
              </a:extLst>
            </p:cNvPr>
            <p:cNvSpPr>
              <a:spLocks noEditPoints="1"/>
            </p:cNvSpPr>
            <p:nvPr/>
          </p:nvSpPr>
          <p:spPr bwMode="auto">
            <a:xfrm>
              <a:off x="5933" y="2117"/>
              <a:ext cx="71" cy="71"/>
            </a:xfrm>
            <a:custGeom>
              <a:avLst/>
              <a:gdLst>
                <a:gd name="T0" fmla="*/ 54 w 107"/>
                <a:gd name="T1" fmla="*/ 0 h 107"/>
                <a:gd name="T2" fmla="*/ 0 w 107"/>
                <a:gd name="T3" fmla="*/ 54 h 107"/>
                <a:gd name="T4" fmla="*/ 54 w 107"/>
                <a:gd name="T5" fmla="*/ 107 h 107"/>
                <a:gd name="T6" fmla="*/ 107 w 107"/>
                <a:gd name="T7" fmla="*/ 54 h 107"/>
                <a:gd name="T8" fmla="*/ 54 w 107"/>
                <a:gd name="T9" fmla="*/ 0 h 107"/>
                <a:gd name="T10" fmla="*/ 54 w 107"/>
                <a:gd name="T11" fmla="*/ 86 h 107"/>
                <a:gd name="T12" fmla="*/ 22 w 107"/>
                <a:gd name="T13" fmla="*/ 54 h 107"/>
                <a:gd name="T14" fmla="*/ 54 w 107"/>
                <a:gd name="T15" fmla="*/ 22 h 107"/>
                <a:gd name="T16" fmla="*/ 86 w 107"/>
                <a:gd name="T17" fmla="*/ 54 h 107"/>
                <a:gd name="T18" fmla="*/ 54 w 107"/>
                <a:gd name="T19" fmla="*/ 86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107">
                  <a:moveTo>
                    <a:pt x="54" y="0"/>
                  </a:moveTo>
                  <a:cubicBezTo>
                    <a:pt x="24" y="0"/>
                    <a:pt x="0" y="24"/>
                    <a:pt x="0" y="54"/>
                  </a:cubicBezTo>
                  <a:cubicBezTo>
                    <a:pt x="0" y="83"/>
                    <a:pt x="24" y="107"/>
                    <a:pt x="54" y="107"/>
                  </a:cubicBezTo>
                  <a:cubicBezTo>
                    <a:pt x="83" y="107"/>
                    <a:pt x="107" y="83"/>
                    <a:pt x="107" y="54"/>
                  </a:cubicBezTo>
                  <a:cubicBezTo>
                    <a:pt x="107" y="24"/>
                    <a:pt x="83" y="0"/>
                    <a:pt x="54" y="0"/>
                  </a:cubicBezTo>
                  <a:close/>
                  <a:moveTo>
                    <a:pt x="54" y="86"/>
                  </a:moveTo>
                  <a:cubicBezTo>
                    <a:pt x="36" y="86"/>
                    <a:pt x="22" y="71"/>
                    <a:pt x="22" y="54"/>
                  </a:cubicBezTo>
                  <a:cubicBezTo>
                    <a:pt x="22" y="36"/>
                    <a:pt x="36" y="22"/>
                    <a:pt x="54" y="22"/>
                  </a:cubicBezTo>
                  <a:cubicBezTo>
                    <a:pt x="71" y="22"/>
                    <a:pt x="86" y="36"/>
                    <a:pt x="86" y="54"/>
                  </a:cubicBezTo>
                  <a:cubicBezTo>
                    <a:pt x="86" y="71"/>
                    <a:pt x="71" y="86"/>
                    <a:pt x="54" y="8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dirty="0">
                <a:solidFill>
                  <a:prstClr val="black"/>
                </a:solidFill>
                <a:latin typeface="Verdana" panose="020B0604030504040204" pitchFamily="34" charset="0"/>
                <a:ea typeface="Verdana" panose="020B0604030504040204" pitchFamily="34" charset="0"/>
              </a:endParaRPr>
            </a:p>
          </p:txBody>
        </p:sp>
        <p:sp>
          <p:nvSpPr>
            <p:cNvPr id="38" name="Freeform 553">
              <a:extLst>
                <a:ext uri="{FF2B5EF4-FFF2-40B4-BE49-F238E27FC236}">
                  <a16:creationId xmlns:a16="http://schemas.microsoft.com/office/drawing/2014/main" id="{11E43CE8-192D-0C46-98CD-24EE896370E9}"/>
                </a:ext>
              </a:extLst>
            </p:cNvPr>
            <p:cNvSpPr>
              <a:spLocks noEditPoints="1"/>
            </p:cNvSpPr>
            <p:nvPr/>
          </p:nvSpPr>
          <p:spPr bwMode="auto">
            <a:xfrm>
              <a:off x="5799" y="1983"/>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dirty="0">
                <a:solidFill>
                  <a:prstClr val="black"/>
                </a:solidFill>
                <a:latin typeface="Verdana" panose="020B0604030504040204" pitchFamily="34" charset="0"/>
                <a:ea typeface="Verdana" panose="020B0604030504040204" pitchFamily="34" charset="0"/>
              </a:endParaRPr>
            </a:p>
          </p:txBody>
        </p:sp>
      </p:grpSp>
      <p:sp>
        <p:nvSpPr>
          <p:cNvPr id="21" name="Obdélník 20">
            <a:extLst>
              <a:ext uri="{FF2B5EF4-FFF2-40B4-BE49-F238E27FC236}">
                <a16:creationId xmlns:a16="http://schemas.microsoft.com/office/drawing/2014/main" id="{76B0DFB9-9DF0-514D-9FE6-003AE98804A4}"/>
              </a:ext>
            </a:extLst>
          </p:cNvPr>
          <p:cNvSpPr/>
          <p:nvPr/>
        </p:nvSpPr>
        <p:spPr>
          <a:xfrm rot="16200000">
            <a:off x="-3167088" y="3106666"/>
            <a:ext cx="6801899" cy="253531"/>
          </a:xfrm>
          <a:prstGeom prst="rect">
            <a:avLst/>
          </a:prstGeom>
        </p:spPr>
        <p:txBody>
          <a:bodyPr wrap="square">
            <a:spAutoFit/>
          </a:bodyPr>
          <a:lstStyle/>
          <a:p>
            <a:pPr>
              <a:lnSpc>
                <a:spcPct val="110000"/>
              </a:lnSpc>
              <a:spcBef>
                <a:spcPts val="400"/>
              </a:spcBef>
            </a:pPr>
            <a:r>
              <a:rPr lang="cs-CZ" sz="1050" dirty="0">
                <a:latin typeface="Verdana" panose="020B0604030504040204" pitchFamily="34" charset="0"/>
                <a:ea typeface="Verdana" panose="020B0604030504040204" pitchFamily="34" charset="0"/>
                <a:cs typeface="Verdana" panose="020B0604030504040204" pitchFamily="34" charset="0"/>
              </a:rPr>
              <a:t>poslání / vize / strategické cíle / priority / opatření / implementace / </a:t>
            </a:r>
            <a:r>
              <a:rPr lang="cs-CZ" sz="1050" b="1" dirty="0">
                <a:latin typeface="Verdana" panose="020B0604030504040204" pitchFamily="34" charset="0"/>
                <a:ea typeface="Verdana" panose="020B0604030504040204" pitchFamily="34" charset="0"/>
                <a:cs typeface="Verdana" panose="020B0604030504040204" pitchFamily="34" charset="0"/>
              </a:rPr>
              <a:t>akční plán</a:t>
            </a:r>
            <a:r>
              <a:rPr lang="cs-CZ" sz="1050" dirty="0">
                <a:latin typeface="Verdana" panose="020B0604030504040204" pitchFamily="34" charset="0"/>
                <a:ea typeface="Verdana" panose="020B0604030504040204" pitchFamily="34" charset="0"/>
                <a:cs typeface="Verdana" panose="020B0604030504040204" pitchFamily="34" charset="0"/>
              </a:rPr>
              <a:t> / kontrola</a:t>
            </a:r>
          </a:p>
        </p:txBody>
      </p:sp>
    </p:spTree>
    <p:extLst>
      <p:ext uri="{BB962C8B-B14F-4D97-AF65-F5344CB8AC3E}">
        <p14:creationId xmlns:p14="http://schemas.microsoft.com/office/powerpoint/2010/main" val="21239203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D4C210BF-C4FA-6242-A686-814F790597F7}"/>
              </a:ext>
            </a:extLst>
          </p:cNvPr>
          <p:cNvSpPr txBox="1"/>
          <p:nvPr/>
        </p:nvSpPr>
        <p:spPr>
          <a:xfrm>
            <a:off x="887488" y="700233"/>
            <a:ext cx="7500765" cy="584775"/>
          </a:xfrm>
          <a:prstGeom prst="rect">
            <a:avLst/>
          </a:prstGeom>
          <a:noFill/>
        </p:spPr>
        <p:txBody>
          <a:bodyPr wrap="square" rtlCol="0">
            <a:spAutoFit/>
          </a:bodyPr>
          <a:lstStyle/>
          <a:p>
            <a:r>
              <a:rPr lang="cs-CZ" sz="3200" b="1" spc="150" dirty="0">
                <a:solidFill>
                  <a:schemeClr val="bg1"/>
                </a:solidFill>
                <a:latin typeface="Verdana" panose="020B0604030504040204" pitchFamily="34" charset="0"/>
                <a:ea typeface="Verdana" panose="020B0604030504040204" pitchFamily="34" charset="0"/>
                <a:cs typeface="Verdana" panose="020B0604030504040204" pitchFamily="34" charset="0"/>
              </a:rPr>
              <a:t>Přílohy</a:t>
            </a:r>
          </a:p>
        </p:txBody>
      </p:sp>
      <p:sp>
        <p:nvSpPr>
          <p:cNvPr id="4" name="TextovéPole 3">
            <a:extLst>
              <a:ext uri="{FF2B5EF4-FFF2-40B4-BE49-F238E27FC236}">
                <a16:creationId xmlns:a16="http://schemas.microsoft.com/office/drawing/2014/main" id="{05A25BAC-B1F7-9243-9D3A-FA896A541DA5}"/>
              </a:ext>
            </a:extLst>
          </p:cNvPr>
          <p:cNvSpPr txBox="1"/>
          <p:nvPr/>
        </p:nvSpPr>
        <p:spPr>
          <a:xfrm>
            <a:off x="887488" y="1646628"/>
            <a:ext cx="5045676" cy="1018227"/>
          </a:xfrm>
          <a:prstGeom prst="rect">
            <a:avLst/>
          </a:prstGeom>
          <a:noFill/>
        </p:spPr>
        <p:txBody>
          <a:bodyPr wrap="square" rtlCol="0">
            <a:spAutoFit/>
          </a:bodyPr>
          <a:lstStyle/>
          <a:p>
            <a:pPr marL="342900" indent="-342900">
              <a:lnSpc>
                <a:spcPct val="150000"/>
              </a:lnSpc>
              <a:buAutoNum type="arabicPeriod"/>
            </a:pPr>
            <a:r>
              <a:rPr lang="cs-CZ" sz="1400" dirty="0">
                <a:solidFill>
                  <a:schemeClr val="bg1"/>
                </a:solidFill>
                <a:latin typeface="Verdana" panose="020B0604030504040204" pitchFamily="34" charset="0"/>
                <a:ea typeface="Verdana" panose="020B0604030504040204" pitchFamily="34" charset="0"/>
                <a:cs typeface="Verdana" panose="020B0604030504040204" pitchFamily="34" charset="0"/>
              </a:rPr>
              <a:t>Analýza vnějšího prostředí</a:t>
            </a:r>
          </a:p>
          <a:p>
            <a:pPr marL="342900" indent="-342900">
              <a:lnSpc>
                <a:spcPct val="150000"/>
              </a:lnSpc>
              <a:buAutoNum type="arabicPeriod"/>
            </a:pPr>
            <a:r>
              <a:rPr lang="cs-CZ" sz="1400" dirty="0">
                <a:solidFill>
                  <a:schemeClr val="bg1"/>
                </a:solidFill>
                <a:latin typeface="Verdana" panose="020B0604030504040204" pitchFamily="34" charset="0"/>
                <a:ea typeface="Verdana" panose="020B0604030504040204" pitchFamily="34" charset="0"/>
                <a:cs typeface="Verdana" panose="020B0604030504040204" pitchFamily="34" charset="0"/>
              </a:rPr>
              <a:t>Analýza vnitřního prostředí</a:t>
            </a:r>
          </a:p>
          <a:p>
            <a:pPr marL="342900" indent="-342900">
              <a:lnSpc>
                <a:spcPct val="150000"/>
              </a:lnSpc>
              <a:buAutoNum type="arabicPeriod"/>
            </a:pPr>
            <a:r>
              <a:rPr lang="cs-CZ" sz="1400" dirty="0">
                <a:solidFill>
                  <a:schemeClr val="bg1"/>
                </a:solidFill>
                <a:latin typeface="Verdana" panose="020B0604030504040204" pitchFamily="34" charset="0"/>
                <a:ea typeface="Verdana" panose="020B0604030504040204" pitchFamily="34" charset="0"/>
                <a:cs typeface="Verdana" panose="020B0604030504040204" pitchFamily="34" charset="0"/>
              </a:rPr>
              <a:t>Analýza rizik</a:t>
            </a:r>
          </a:p>
        </p:txBody>
      </p:sp>
    </p:spTree>
    <p:extLst>
      <p:ext uri="{BB962C8B-B14F-4D97-AF65-F5344CB8AC3E}">
        <p14:creationId xmlns:p14="http://schemas.microsoft.com/office/powerpoint/2010/main" val="334965742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ástupný symbol pro obsah 2">
            <a:extLst>
              <a:ext uri="{FF2B5EF4-FFF2-40B4-BE49-F238E27FC236}">
                <a16:creationId xmlns:a16="http://schemas.microsoft.com/office/drawing/2014/main" id="{74915A76-0E03-834A-A252-DB0308E48854}"/>
              </a:ext>
            </a:extLst>
          </p:cNvPr>
          <p:cNvSpPr txBox="1">
            <a:spLocks/>
          </p:cNvSpPr>
          <p:nvPr/>
        </p:nvSpPr>
        <p:spPr>
          <a:xfrm>
            <a:off x="1283038" y="886019"/>
            <a:ext cx="4703064" cy="436873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eaLnBrk="0" fontAlgn="base" hangingPunct="0">
              <a:lnSpc>
                <a:spcPct val="150000"/>
              </a:lnSpc>
              <a:spcBef>
                <a:spcPct val="0"/>
              </a:spcBef>
              <a:spcAft>
                <a:spcPct val="0"/>
              </a:spcAft>
              <a:buNone/>
            </a:pPr>
            <a:r>
              <a:rPr lang="cs-CZ" altLang="cs-CZ" sz="2000" b="1" dirty="0">
                <a:ea typeface="Calibri" panose="020F0502020204030204" pitchFamily="34" charset="0"/>
              </a:rPr>
              <a:t> </a:t>
            </a:r>
          </a:p>
          <a:p>
            <a:pPr marL="457200" lvl="0" indent="-457200" eaLnBrk="0" fontAlgn="base" hangingPunct="0">
              <a:lnSpc>
                <a:spcPct val="150000"/>
              </a:lnSpc>
              <a:spcBef>
                <a:spcPct val="0"/>
              </a:spcBef>
              <a:spcAft>
                <a:spcPct val="0"/>
              </a:spcAft>
              <a:buAutoNum type="arabicPeriod"/>
            </a:pPr>
            <a:r>
              <a:rPr lang="cs-CZ" altLang="cs-CZ" sz="2000" b="1" dirty="0">
                <a:ea typeface="Calibri" panose="020F0502020204030204" pitchFamily="34" charset="0"/>
              </a:rPr>
              <a:t>Východisko</a:t>
            </a:r>
          </a:p>
          <a:p>
            <a:pPr marL="457200" lvl="0" indent="-457200" eaLnBrk="0" fontAlgn="base" hangingPunct="0">
              <a:lnSpc>
                <a:spcPct val="150000"/>
              </a:lnSpc>
              <a:spcBef>
                <a:spcPct val="0"/>
              </a:spcBef>
              <a:spcAft>
                <a:spcPct val="0"/>
              </a:spcAft>
              <a:buAutoNum type="arabicPeriod"/>
            </a:pPr>
            <a:r>
              <a:rPr lang="cs-CZ" altLang="cs-CZ" sz="2000" b="1" dirty="0">
                <a:ea typeface="Calibri" panose="020F0502020204030204" pitchFamily="34" charset="0"/>
              </a:rPr>
              <a:t>Vize</a:t>
            </a:r>
            <a:endParaRPr lang="cs-CZ" altLang="cs-CZ" sz="2000" b="1" dirty="0"/>
          </a:p>
          <a:p>
            <a:pPr marL="457200" lvl="0" indent="-457200" eaLnBrk="0" fontAlgn="base" hangingPunct="0">
              <a:lnSpc>
                <a:spcPct val="150000"/>
              </a:lnSpc>
              <a:spcBef>
                <a:spcPct val="0"/>
              </a:spcBef>
              <a:spcAft>
                <a:spcPct val="0"/>
              </a:spcAft>
              <a:buAutoNum type="arabicPeriod"/>
            </a:pPr>
            <a:r>
              <a:rPr lang="cs-CZ" altLang="cs-CZ" sz="2000" b="1" dirty="0">
                <a:ea typeface="Calibri" panose="020F0502020204030204" pitchFamily="34" charset="0"/>
              </a:rPr>
              <a:t>Strategické cíle</a:t>
            </a:r>
          </a:p>
          <a:p>
            <a:pPr marL="457200" lvl="0" indent="-457200" eaLnBrk="0" fontAlgn="base" hangingPunct="0">
              <a:lnSpc>
                <a:spcPct val="150000"/>
              </a:lnSpc>
              <a:spcBef>
                <a:spcPct val="0"/>
              </a:spcBef>
              <a:spcAft>
                <a:spcPct val="0"/>
              </a:spcAft>
              <a:buAutoNum type="arabicPeriod"/>
            </a:pPr>
            <a:r>
              <a:rPr lang="cs-CZ" altLang="cs-CZ" sz="2000" b="1" dirty="0">
                <a:ea typeface="Calibri" panose="020F0502020204030204" pitchFamily="34" charset="0"/>
              </a:rPr>
              <a:t>Priority rozvoje</a:t>
            </a:r>
          </a:p>
          <a:p>
            <a:pPr lvl="1" algn="just">
              <a:lnSpc>
                <a:spcPct val="150000"/>
              </a:lnSpc>
              <a:spcBef>
                <a:spcPts val="400"/>
              </a:spcBef>
              <a:buClr>
                <a:srgbClr val="C2DEEA"/>
              </a:buClr>
              <a:buSzPct val="100000"/>
              <a:buFont typeface="Wingdings 2" pitchFamily="2" charset="2"/>
              <a:buChar char=""/>
            </a:pPr>
            <a:r>
              <a:rPr lang="cs-CZ" sz="1800" b="1" dirty="0">
                <a:solidFill>
                  <a:srgbClr val="DBCFAD"/>
                </a:solidFill>
              </a:rPr>
              <a:t> </a:t>
            </a:r>
            <a:r>
              <a:rPr lang="cs-CZ" sz="1800" b="1" dirty="0">
                <a:solidFill>
                  <a:srgbClr val="C00000"/>
                </a:solidFill>
              </a:rPr>
              <a:t>organizace</a:t>
            </a:r>
            <a:r>
              <a:rPr lang="cs-CZ" sz="1800" b="1" dirty="0"/>
              <a:t> </a:t>
            </a:r>
          </a:p>
          <a:p>
            <a:pPr lvl="1" algn="just">
              <a:lnSpc>
                <a:spcPct val="150000"/>
              </a:lnSpc>
              <a:spcBef>
                <a:spcPts val="400"/>
              </a:spcBef>
              <a:buClr>
                <a:srgbClr val="C2DEEA"/>
              </a:buClr>
              <a:buSzPct val="100000"/>
              <a:buFont typeface="Wingdings 2" pitchFamily="2" charset="2"/>
              <a:buChar char=""/>
            </a:pPr>
            <a:r>
              <a:rPr lang="cs-CZ" sz="1800" b="1" dirty="0">
                <a:solidFill>
                  <a:srgbClr val="EEC6D3"/>
                </a:solidFill>
              </a:rPr>
              <a:t> </a:t>
            </a:r>
            <a:r>
              <a:rPr lang="cs-CZ" sz="1800" b="1" dirty="0">
                <a:solidFill>
                  <a:srgbClr val="66BE19"/>
                </a:solidFill>
              </a:rPr>
              <a:t>lidé</a:t>
            </a:r>
          </a:p>
          <a:p>
            <a:pPr lvl="1" algn="just">
              <a:lnSpc>
                <a:spcPct val="150000"/>
              </a:lnSpc>
              <a:spcBef>
                <a:spcPts val="400"/>
              </a:spcBef>
              <a:buClr>
                <a:srgbClr val="C2DEEA"/>
              </a:buClr>
              <a:buSzPct val="100000"/>
              <a:buFont typeface="Wingdings 2" pitchFamily="2" charset="2"/>
              <a:buChar char=""/>
            </a:pPr>
            <a:r>
              <a:rPr lang="cs-CZ" sz="1800" b="1" dirty="0">
                <a:solidFill>
                  <a:srgbClr val="704DA0"/>
                </a:solidFill>
              </a:rPr>
              <a:t> ekonomika</a:t>
            </a:r>
            <a:endParaRPr lang="cs-CZ" sz="1800" b="1" dirty="0"/>
          </a:p>
          <a:p>
            <a:pPr lvl="1" algn="just">
              <a:lnSpc>
                <a:spcPct val="150000"/>
              </a:lnSpc>
              <a:spcBef>
                <a:spcPts val="400"/>
              </a:spcBef>
              <a:buClr>
                <a:srgbClr val="C2DEEA"/>
              </a:buClr>
              <a:buSzPct val="100000"/>
              <a:buFont typeface="Wingdings 2" pitchFamily="2" charset="2"/>
              <a:buChar char=""/>
            </a:pPr>
            <a:r>
              <a:rPr lang="cs-CZ" sz="1800" b="1" dirty="0">
                <a:solidFill>
                  <a:srgbClr val="EBAB2C"/>
                </a:solidFill>
              </a:rPr>
              <a:t> </a:t>
            </a:r>
            <a:r>
              <a:rPr lang="cs-CZ" sz="1800" b="1" dirty="0">
                <a:solidFill>
                  <a:srgbClr val="008CA7"/>
                </a:solidFill>
              </a:rPr>
              <a:t>technologie</a:t>
            </a:r>
          </a:p>
          <a:p>
            <a:pPr lvl="1" algn="just">
              <a:lnSpc>
                <a:spcPct val="150000"/>
              </a:lnSpc>
              <a:spcBef>
                <a:spcPts val="400"/>
              </a:spcBef>
              <a:buClr>
                <a:srgbClr val="C2DEEA"/>
              </a:buClr>
              <a:buSzPct val="100000"/>
              <a:buFont typeface="Wingdings 2" pitchFamily="2" charset="2"/>
              <a:buChar char=""/>
            </a:pPr>
            <a:r>
              <a:rPr lang="cs-CZ" sz="1800" b="1" dirty="0">
                <a:solidFill>
                  <a:srgbClr val="24B7C8"/>
                </a:solidFill>
              </a:rPr>
              <a:t> marketing</a:t>
            </a:r>
          </a:p>
          <a:p>
            <a:pPr marL="457200" indent="-457200" eaLnBrk="0" fontAlgn="base" hangingPunct="0">
              <a:lnSpc>
                <a:spcPct val="150000"/>
              </a:lnSpc>
              <a:spcBef>
                <a:spcPct val="0"/>
              </a:spcBef>
              <a:spcAft>
                <a:spcPct val="0"/>
              </a:spcAft>
              <a:buClr>
                <a:schemeClr val="tx1"/>
              </a:buClr>
              <a:buSzPct val="100000"/>
              <a:buFont typeface="Arial" panose="020B0604020202020204" pitchFamily="34" charset="0"/>
              <a:buAutoNum type="arabicPeriod"/>
            </a:pPr>
            <a:r>
              <a:rPr lang="cs-CZ" sz="2000" b="1" dirty="0"/>
              <a:t>Akční plán</a:t>
            </a:r>
          </a:p>
          <a:p>
            <a:pPr marL="457200" indent="-457200" eaLnBrk="0" fontAlgn="base" hangingPunct="0">
              <a:lnSpc>
                <a:spcPct val="150000"/>
              </a:lnSpc>
              <a:spcBef>
                <a:spcPct val="0"/>
              </a:spcBef>
              <a:spcAft>
                <a:spcPct val="0"/>
              </a:spcAft>
              <a:buClr>
                <a:schemeClr val="tx1"/>
              </a:buClr>
              <a:buSzPct val="100000"/>
              <a:buFont typeface="Arial" panose="020B0604020202020204" pitchFamily="34" charset="0"/>
              <a:buAutoNum type="arabicPeriod"/>
            </a:pPr>
            <a:r>
              <a:rPr lang="cs-CZ" sz="2000" b="1" dirty="0"/>
              <a:t>Kontrola plnění</a:t>
            </a:r>
          </a:p>
          <a:p>
            <a:pPr algn="just">
              <a:lnSpc>
                <a:spcPct val="150000"/>
              </a:lnSpc>
              <a:spcBef>
                <a:spcPts val="400"/>
              </a:spcBef>
              <a:buClr>
                <a:srgbClr val="C2DEEA"/>
              </a:buClr>
              <a:buSzPct val="100000"/>
              <a:buFont typeface="Wingdings 2" pitchFamily="2" charset="2"/>
              <a:buChar char=""/>
            </a:pPr>
            <a:endParaRPr lang="cs-CZ" sz="1800" dirty="0"/>
          </a:p>
        </p:txBody>
      </p:sp>
      <p:sp>
        <p:nvSpPr>
          <p:cNvPr id="13" name="Zástupný symbol pro číslo snímku 5">
            <a:extLst>
              <a:ext uri="{FF2B5EF4-FFF2-40B4-BE49-F238E27FC236}">
                <a16:creationId xmlns:a16="http://schemas.microsoft.com/office/drawing/2014/main" id="{D2BB5697-E925-4148-88ED-56A8E103E065}"/>
              </a:ext>
            </a:extLst>
          </p:cNvPr>
          <p:cNvSpPr>
            <a:spLocks noGrp="1"/>
          </p:cNvSpPr>
          <p:nvPr>
            <p:ph type="sldNum" sz="quarter" idx="12"/>
          </p:nvPr>
        </p:nvSpPr>
        <p:spPr>
          <a:xfrm>
            <a:off x="9359900" y="6437559"/>
            <a:ext cx="2743200" cy="365125"/>
          </a:xfrm>
        </p:spPr>
        <p:txBody>
          <a:bodyPr/>
          <a:lstStyle/>
          <a:p>
            <a:r>
              <a:rPr lang="cs-CZ" sz="900" dirty="0">
                <a:latin typeface="Verdana" panose="020B0604030504040204" pitchFamily="34" charset="0"/>
                <a:ea typeface="Verdana" panose="020B0604030504040204" pitchFamily="34" charset="0"/>
                <a:cs typeface="Verdana" panose="020B0604030504040204" pitchFamily="34" charset="0"/>
              </a:rPr>
              <a:t>strana </a:t>
            </a:r>
            <a:fld id="{7F3A1C11-3275-2F49-8982-63B8B988770C}" type="slidenum">
              <a:rPr lang="cs-CZ" sz="900" smtClean="0">
                <a:latin typeface="Verdana" panose="020B0604030504040204" pitchFamily="34" charset="0"/>
                <a:ea typeface="Verdana" panose="020B0604030504040204" pitchFamily="34" charset="0"/>
                <a:cs typeface="Verdana" panose="020B0604030504040204" pitchFamily="34" charset="0"/>
              </a:rPr>
              <a:t>2</a:t>
            </a:fld>
            <a:endParaRPr lang="cs-CZ" sz="900" dirty="0">
              <a:latin typeface="Verdana" panose="020B0604030504040204" pitchFamily="34" charset="0"/>
              <a:ea typeface="Verdana" panose="020B0604030504040204" pitchFamily="34" charset="0"/>
              <a:cs typeface="Verdana" panose="020B0604030504040204" pitchFamily="34" charset="0"/>
            </a:endParaRPr>
          </a:p>
        </p:txBody>
      </p:sp>
      <p:sp>
        <p:nvSpPr>
          <p:cNvPr id="17" name="Nadpis 1">
            <a:extLst>
              <a:ext uri="{FF2B5EF4-FFF2-40B4-BE49-F238E27FC236}">
                <a16:creationId xmlns:a16="http://schemas.microsoft.com/office/drawing/2014/main" id="{25506F30-EC1D-4E41-A275-A18C2277B91B}"/>
              </a:ext>
            </a:extLst>
          </p:cNvPr>
          <p:cNvSpPr>
            <a:spLocks noGrp="1"/>
          </p:cNvSpPr>
          <p:nvPr>
            <p:ph type="title"/>
          </p:nvPr>
        </p:nvSpPr>
        <p:spPr>
          <a:xfrm>
            <a:off x="852488" y="0"/>
            <a:ext cx="9601200" cy="1325563"/>
          </a:xfrm>
        </p:spPr>
        <p:txBody>
          <a:bodyPr>
            <a:normAutofit/>
          </a:bodyPr>
          <a:lstStyle/>
          <a:p>
            <a:r>
              <a:rPr lang="cs-CZ" sz="2800" b="1" dirty="0">
                <a:latin typeface="Verdana" panose="020B0604030504040204" pitchFamily="34" charset="0"/>
                <a:ea typeface="Verdana" panose="020B0604030504040204" pitchFamily="34" charset="0"/>
                <a:cs typeface="Verdana" panose="020B0604030504040204" pitchFamily="34" charset="0"/>
              </a:rPr>
              <a:t>Obsah</a:t>
            </a:r>
          </a:p>
        </p:txBody>
      </p:sp>
      <p:sp>
        <p:nvSpPr>
          <p:cNvPr id="18" name="Obdélník 17">
            <a:extLst>
              <a:ext uri="{FF2B5EF4-FFF2-40B4-BE49-F238E27FC236}">
                <a16:creationId xmlns:a16="http://schemas.microsoft.com/office/drawing/2014/main" id="{C200BEA1-C19D-9140-A9A3-2026A8C96905}"/>
              </a:ext>
            </a:extLst>
          </p:cNvPr>
          <p:cNvSpPr/>
          <p:nvPr/>
        </p:nvSpPr>
        <p:spPr>
          <a:xfrm rot="16200000">
            <a:off x="-3167088" y="3074582"/>
            <a:ext cx="6801899" cy="253531"/>
          </a:xfrm>
          <a:prstGeom prst="rect">
            <a:avLst/>
          </a:prstGeom>
        </p:spPr>
        <p:txBody>
          <a:bodyPr wrap="square">
            <a:spAutoFit/>
          </a:bodyPr>
          <a:lstStyle/>
          <a:p>
            <a:pPr>
              <a:lnSpc>
                <a:spcPct val="110000"/>
              </a:lnSpc>
              <a:spcBef>
                <a:spcPts val="400"/>
              </a:spcBef>
            </a:pPr>
            <a:r>
              <a:rPr lang="cs-CZ" sz="1050" dirty="0">
                <a:latin typeface="Verdana" panose="020B0604030504040204" pitchFamily="34" charset="0"/>
                <a:ea typeface="Verdana" panose="020B0604030504040204" pitchFamily="34" charset="0"/>
                <a:cs typeface="Verdana" panose="020B0604030504040204" pitchFamily="34" charset="0"/>
              </a:rPr>
              <a:t>poslání / vize / strategické cíle / priority / opatření / implementace / akční plán / kontrola</a:t>
            </a:r>
          </a:p>
        </p:txBody>
      </p:sp>
    </p:spTree>
    <p:extLst>
      <p:ext uri="{BB962C8B-B14F-4D97-AF65-F5344CB8AC3E}">
        <p14:creationId xmlns:p14="http://schemas.microsoft.com/office/powerpoint/2010/main" val="2809997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5">
            <a:extLst>
              <a:ext uri="{FF2B5EF4-FFF2-40B4-BE49-F238E27FC236}">
                <a16:creationId xmlns:a16="http://schemas.microsoft.com/office/drawing/2014/main" id="{94BC6C9C-0DA8-F646-B20A-6B5EF9B82677}"/>
              </a:ext>
            </a:extLst>
          </p:cNvPr>
          <p:cNvSpPr txBox="1">
            <a:spLocks/>
          </p:cNvSpPr>
          <p:nvPr/>
        </p:nvSpPr>
        <p:spPr>
          <a:xfrm>
            <a:off x="9359900" y="6437559"/>
            <a:ext cx="2743200" cy="365125"/>
          </a:xfrm>
          <a:prstGeom prst="rect">
            <a:avLst/>
          </a:prstGeom>
        </p:spPr>
        <p:txBody>
          <a:bodyPr vert="horz" lIns="91440" tIns="45720" rIns="91440" bIns="45720" rtlCol="0" anchor="ctr"/>
          <a:lstStyle>
            <a:defPPr>
              <a:defRPr lang="cs-CZ"/>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sz="900">
                <a:latin typeface="Verdana" panose="020B0604030504040204" pitchFamily="34" charset="0"/>
                <a:ea typeface="Verdana" panose="020B0604030504040204" pitchFamily="34" charset="0"/>
                <a:cs typeface="Verdana" panose="020B0604030504040204" pitchFamily="34" charset="0"/>
              </a:rPr>
              <a:t>strana </a:t>
            </a:r>
            <a:fld id="{7F3A1C11-3275-2F49-8982-63B8B988770C}" type="slidenum">
              <a:rPr lang="cs-CZ" sz="900" smtClean="0">
                <a:latin typeface="Verdana" panose="020B0604030504040204" pitchFamily="34" charset="0"/>
                <a:ea typeface="Verdana" panose="020B0604030504040204" pitchFamily="34" charset="0"/>
                <a:cs typeface="Verdana" panose="020B0604030504040204" pitchFamily="34" charset="0"/>
              </a:rPr>
              <a:pPr/>
              <a:t>3</a:t>
            </a:fld>
            <a:endParaRPr lang="cs-CZ" sz="900" dirty="0">
              <a:latin typeface="Verdana" panose="020B0604030504040204" pitchFamily="34" charset="0"/>
              <a:ea typeface="Verdana" panose="020B0604030504040204" pitchFamily="34" charset="0"/>
              <a:cs typeface="Verdana" panose="020B0604030504040204" pitchFamily="34" charset="0"/>
            </a:endParaRPr>
          </a:p>
        </p:txBody>
      </p:sp>
      <p:sp>
        <p:nvSpPr>
          <p:cNvPr id="4" name="Obdélník 3">
            <a:extLst>
              <a:ext uri="{FF2B5EF4-FFF2-40B4-BE49-F238E27FC236}">
                <a16:creationId xmlns:a16="http://schemas.microsoft.com/office/drawing/2014/main" id="{F3BA0F47-691B-D644-8C03-4C9F17068A0F}"/>
              </a:ext>
            </a:extLst>
          </p:cNvPr>
          <p:cNvSpPr/>
          <p:nvPr/>
        </p:nvSpPr>
        <p:spPr>
          <a:xfrm>
            <a:off x="5301464" y="1246319"/>
            <a:ext cx="5787508" cy="4143763"/>
          </a:xfrm>
          <a:prstGeom prst="rect">
            <a:avLst/>
          </a:prstGeom>
        </p:spPr>
        <p:txBody>
          <a:bodyPr wrap="square">
            <a:spAutoFit/>
          </a:bodyPr>
          <a:lstStyle/>
          <a:p>
            <a:pPr>
              <a:lnSpc>
                <a:spcPct val="120000"/>
              </a:lnSpc>
              <a:spcAft>
                <a:spcPts val="800"/>
              </a:spcAft>
            </a:pPr>
            <a:r>
              <a:rPr lang="cs-CZ" sz="1200" dirty="0">
                <a:latin typeface="Verdana" panose="020B0604030504040204" pitchFamily="34" charset="0"/>
                <a:ea typeface="Verdana" panose="020B0604030504040204" pitchFamily="34" charset="0"/>
                <a:cs typeface="Verdana" panose="020B0604030504040204" pitchFamily="34" charset="0"/>
              </a:rPr>
              <a:t>Strategické plánování považujeme za jeden z vhodných nástrojů řízení rozvoje organizace se zapojením všech pracovníků našeho domova. V rámci procesu plánování se snažíme dosáhnout široké shody na rozvojových prioritách a opatřeních, které vedou k postupnému naplňování námi vytyčených cílů. Plánované změny jsou díky přijaté strategii jasně definované, akceptovatelné, časově ohraničené a z hlediska lidských zdrojů i finančních prostředků zajištěné. </a:t>
            </a:r>
          </a:p>
          <a:p>
            <a:pPr>
              <a:lnSpc>
                <a:spcPct val="120000"/>
              </a:lnSpc>
              <a:spcAft>
                <a:spcPts val="800"/>
              </a:spcAft>
            </a:pPr>
            <a:r>
              <a:rPr lang="cs-CZ" sz="1200" dirty="0">
                <a:latin typeface="Verdana" panose="020B0604030504040204" pitchFamily="34" charset="0"/>
                <a:ea typeface="Verdana" panose="020B0604030504040204" pitchFamily="34" charset="0"/>
                <a:cs typeface="Verdana" panose="020B0604030504040204" pitchFamily="34" charset="0"/>
              </a:rPr>
              <a:t>Strategický plán nám slouží jako koncepční rozvojový dokument, jehož cíle i priority jsou formulovány v souladu s posláním a vizí naší organizace. Na strategii navazují jednotlivé projekty rozpracované do dílčích kroků. Součástí strategie je také analýza vnitřního i vnějšího prostředí a analýza rizik. </a:t>
            </a:r>
          </a:p>
          <a:p>
            <a:pPr>
              <a:lnSpc>
                <a:spcPct val="120000"/>
              </a:lnSpc>
              <a:spcAft>
                <a:spcPts val="800"/>
              </a:spcAft>
            </a:pPr>
            <a:r>
              <a:rPr lang="cs-CZ" sz="1200" dirty="0">
                <a:latin typeface="Verdana" panose="020B0604030504040204" pitchFamily="34" charset="0"/>
                <a:ea typeface="Verdana" panose="020B0604030504040204" pitchFamily="34" charset="0"/>
                <a:cs typeface="Verdana" panose="020B0604030504040204" pitchFamily="34" charset="0"/>
              </a:rPr>
              <a:t>Vnímáme strategické plánování jako prostor pro vzájemné sdílení a spolupráci, zároveň podporuje kolegialitu a příznivé pracovní klima. Proto se stalo nedílnou a pozitivně vnímanou součástí života naší organizace. </a:t>
            </a:r>
          </a:p>
          <a:p>
            <a:pPr>
              <a:lnSpc>
                <a:spcPct val="120000"/>
              </a:lnSpc>
              <a:spcAft>
                <a:spcPts val="800"/>
              </a:spcAft>
            </a:pPr>
            <a:r>
              <a:rPr lang="cs-CZ" sz="1200" dirty="0">
                <a:latin typeface="Verdana" panose="020B0604030504040204" pitchFamily="34" charset="0"/>
                <a:ea typeface="Verdana" panose="020B0604030504040204" pitchFamily="34" charset="0"/>
                <a:cs typeface="Verdana" panose="020B0604030504040204" pitchFamily="34" charset="0"/>
              </a:rPr>
              <a:t> </a:t>
            </a:r>
          </a:p>
        </p:txBody>
      </p:sp>
      <p:pic>
        <p:nvPicPr>
          <p:cNvPr id="6" name="Obrázek 5" descr="Obsah obrázku osoba, muž, interiér, stojící&#10;&#10;Popis byl vytvořen automaticky">
            <a:extLst>
              <a:ext uri="{FF2B5EF4-FFF2-40B4-BE49-F238E27FC236}">
                <a16:creationId xmlns:a16="http://schemas.microsoft.com/office/drawing/2014/main" id="{9349DDB4-B337-1E40-92FA-322489491EE9}"/>
              </a:ext>
            </a:extLst>
          </p:cNvPr>
          <p:cNvPicPr>
            <a:picLocks noChangeAspect="1"/>
          </p:cNvPicPr>
          <p:nvPr/>
        </p:nvPicPr>
        <p:blipFill>
          <a:blip r:embed="rId2"/>
          <a:stretch>
            <a:fillRect/>
          </a:stretch>
        </p:blipFill>
        <p:spPr>
          <a:xfrm>
            <a:off x="0" y="0"/>
            <a:ext cx="4818580" cy="6899978"/>
          </a:xfrm>
          <a:prstGeom prst="rect">
            <a:avLst/>
          </a:prstGeom>
        </p:spPr>
      </p:pic>
      <p:sp>
        <p:nvSpPr>
          <p:cNvPr id="7" name="Nadpis 1">
            <a:extLst>
              <a:ext uri="{FF2B5EF4-FFF2-40B4-BE49-F238E27FC236}">
                <a16:creationId xmlns:a16="http://schemas.microsoft.com/office/drawing/2014/main" id="{1281972A-9A40-7E49-9578-BE53A32ECB3E}"/>
              </a:ext>
            </a:extLst>
          </p:cNvPr>
          <p:cNvSpPr txBox="1">
            <a:spLocks/>
          </p:cNvSpPr>
          <p:nvPr/>
        </p:nvSpPr>
        <p:spPr>
          <a:xfrm>
            <a:off x="5301464" y="152400"/>
            <a:ext cx="530462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cs-CZ" sz="2800" b="1" dirty="0">
                <a:latin typeface="Verdana" panose="020B0604030504040204" pitchFamily="34" charset="0"/>
                <a:ea typeface="Verdana" panose="020B0604030504040204" pitchFamily="34" charset="0"/>
                <a:cs typeface="Verdana" panose="020B0604030504040204" pitchFamily="34" charset="0"/>
              </a:rPr>
              <a:t>Úvodní slovo</a:t>
            </a:r>
          </a:p>
        </p:txBody>
      </p:sp>
      <p:sp>
        <p:nvSpPr>
          <p:cNvPr id="8" name="TextovéPole 7">
            <a:extLst>
              <a:ext uri="{FF2B5EF4-FFF2-40B4-BE49-F238E27FC236}">
                <a16:creationId xmlns:a16="http://schemas.microsoft.com/office/drawing/2014/main" id="{19170756-B128-5342-91F9-D6115E5509D6}"/>
              </a:ext>
            </a:extLst>
          </p:cNvPr>
          <p:cNvSpPr txBox="1"/>
          <p:nvPr/>
        </p:nvSpPr>
        <p:spPr>
          <a:xfrm>
            <a:off x="5301464" y="6058356"/>
            <a:ext cx="1608133" cy="461665"/>
          </a:xfrm>
          <a:prstGeom prst="rect">
            <a:avLst/>
          </a:prstGeom>
          <a:noFill/>
        </p:spPr>
        <p:txBody>
          <a:bodyPr wrap="none" rtlCol="0">
            <a:spAutoFit/>
          </a:bodyPr>
          <a:lstStyle/>
          <a:p>
            <a:r>
              <a:rPr lang="cs-CZ" sz="1200" b="1" i="1" dirty="0">
                <a:latin typeface="Verdana" panose="020B0604030504040204" pitchFamily="34" charset="0"/>
                <a:ea typeface="Verdana" panose="020B0604030504040204" pitchFamily="34" charset="0"/>
                <a:cs typeface="Verdana" panose="020B0604030504040204" pitchFamily="34" charset="0"/>
              </a:rPr>
              <a:t>Vítězslav </a:t>
            </a:r>
            <a:r>
              <a:rPr lang="cs-CZ" sz="1200" b="1" i="1" dirty="0" err="1">
                <a:latin typeface="Verdana" panose="020B0604030504040204" pitchFamily="34" charset="0"/>
                <a:ea typeface="Verdana" panose="020B0604030504040204" pitchFamily="34" charset="0"/>
                <a:cs typeface="Verdana" panose="020B0604030504040204" pitchFamily="34" charset="0"/>
              </a:rPr>
              <a:t>Schrek</a:t>
            </a:r>
            <a:br>
              <a:rPr lang="cs-CZ" sz="1200" b="1" i="1" dirty="0">
                <a:latin typeface="Verdana" panose="020B0604030504040204" pitchFamily="34" charset="0"/>
                <a:ea typeface="Verdana" panose="020B0604030504040204" pitchFamily="34" charset="0"/>
                <a:cs typeface="Verdana" panose="020B0604030504040204" pitchFamily="34" charset="0"/>
              </a:rPr>
            </a:br>
            <a:r>
              <a:rPr lang="cs-CZ" sz="1200" dirty="0">
                <a:latin typeface="Verdana" panose="020B0604030504040204" pitchFamily="34" charset="0"/>
                <a:ea typeface="Verdana" panose="020B0604030504040204" pitchFamily="34" charset="0"/>
                <a:cs typeface="Verdana" panose="020B0604030504040204" pitchFamily="34" charset="0"/>
              </a:rPr>
              <a:t>ředitel</a:t>
            </a:r>
          </a:p>
        </p:txBody>
      </p:sp>
      <p:pic>
        <p:nvPicPr>
          <p:cNvPr id="11" name="Obrázek 10">
            <a:extLst>
              <a:ext uri="{FF2B5EF4-FFF2-40B4-BE49-F238E27FC236}">
                <a16:creationId xmlns:a16="http://schemas.microsoft.com/office/drawing/2014/main" id="{B0177A0D-0AD0-4204-AE0E-DF6ABBA56FA3}"/>
              </a:ext>
            </a:extLst>
          </p:cNvPr>
          <p:cNvPicPr>
            <a:picLocks noChangeAspect="1"/>
          </p:cNvPicPr>
          <p:nvPr/>
        </p:nvPicPr>
        <p:blipFill>
          <a:blip r:embed="rId3"/>
          <a:stretch>
            <a:fillRect/>
          </a:stretch>
        </p:blipFill>
        <p:spPr>
          <a:xfrm>
            <a:off x="5232278" y="5066851"/>
            <a:ext cx="1746504" cy="1089660"/>
          </a:xfrm>
          <a:prstGeom prst="rect">
            <a:avLst/>
          </a:prstGeom>
        </p:spPr>
      </p:pic>
    </p:spTree>
    <p:extLst>
      <p:ext uri="{BB962C8B-B14F-4D97-AF65-F5344CB8AC3E}">
        <p14:creationId xmlns:p14="http://schemas.microsoft.com/office/powerpoint/2010/main" val="3103106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obsah 2">
            <a:extLst>
              <a:ext uri="{FF2B5EF4-FFF2-40B4-BE49-F238E27FC236}">
                <a16:creationId xmlns:a16="http://schemas.microsoft.com/office/drawing/2014/main" id="{F7DDFAE7-1608-5B41-9DCC-B1D18E84022B}"/>
              </a:ext>
            </a:extLst>
          </p:cNvPr>
          <p:cNvSpPr>
            <a:spLocks noGrp="1"/>
          </p:cNvSpPr>
          <p:nvPr>
            <p:ph idx="1"/>
          </p:nvPr>
        </p:nvSpPr>
        <p:spPr>
          <a:xfrm>
            <a:off x="880761" y="3274210"/>
            <a:ext cx="5243512" cy="2356028"/>
          </a:xfrm>
        </p:spPr>
        <p:txBody>
          <a:bodyPr>
            <a:noAutofit/>
          </a:bodyPr>
          <a:lstStyle/>
          <a:p>
            <a:pPr>
              <a:lnSpc>
                <a:spcPct val="105000"/>
              </a:lnSpc>
              <a:spcBef>
                <a:spcPts val="400"/>
              </a:spcBef>
              <a:buClr>
                <a:srgbClr val="000000"/>
              </a:buClr>
              <a:buSzPct val="80000"/>
              <a:buFont typeface="Wingdings 2" pitchFamily="2" charset="2"/>
              <a:buChar char=""/>
            </a:pPr>
            <a:r>
              <a:rPr lang="cs-CZ" sz="1200" spc="70" dirty="0">
                <a:effectLst/>
                <a:latin typeface="Verdana" panose="020B0604030504040204" pitchFamily="34" charset="0"/>
                <a:ea typeface="Verdana" panose="020B0604030504040204" pitchFamily="34" charset="0"/>
                <a:cs typeface="Verdana" panose="020B0604030504040204" pitchFamily="34" charset="0"/>
              </a:rPr>
              <a:t>Zachováváme Vaši důstojnost</a:t>
            </a:r>
          </a:p>
          <a:p>
            <a:pPr>
              <a:lnSpc>
                <a:spcPct val="105000"/>
              </a:lnSpc>
              <a:spcBef>
                <a:spcPts val="400"/>
              </a:spcBef>
              <a:buClr>
                <a:srgbClr val="000000"/>
              </a:buClr>
              <a:buSzPct val="80000"/>
              <a:buFont typeface="Wingdings 2" pitchFamily="2" charset="2"/>
              <a:buChar char=""/>
            </a:pPr>
            <a:r>
              <a:rPr lang="cs-CZ" sz="1200" spc="70" dirty="0">
                <a:effectLst/>
                <a:latin typeface="Verdana" panose="020B0604030504040204" pitchFamily="34" charset="0"/>
                <a:ea typeface="Verdana" panose="020B0604030504040204" pitchFamily="34" charset="0"/>
                <a:cs typeface="Verdana" panose="020B0604030504040204" pitchFamily="34" charset="0"/>
              </a:rPr>
              <a:t>Volíme vždy vhodné oslovení a formu komunikaci</a:t>
            </a:r>
          </a:p>
          <a:p>
            <a:pPr>
              <a:lnSpc>
                <a:spcPct val="105000"/>
              </a:lnSpc>
              <a:spcBef>
                <a:spcPts val="400"/>
              </a:spcBef>
              <a:buClr>
                <a:srgbClr val="000000"/>
              </a:buClr>
              <a:buSzPct val="80000"/>
              <a:buFont typeface="Wingdings 2" pitchFamily="2" charset="2"/>
              <a:buChar char=""/>
            </a:pPr>
            <a:r>
              <a:rPr lang="cs-CZ" sz="1200" spc="70" dirty="0">
                <a:effectLst/>
                <a:latin typeface="Verdana" panose="020B0604030504040204" pitchFamily="34" charset="0"/>
                <a:ea typeface="Verdana" panose="020B0604030504040204" pitchFamily="34" charset="0"/>
                <a:cs typeface="Verdana" panose="020B0604030504040204" pitchFamily="34" charset="0"/>
              </a:rPr>
              <a:t>Chráníme Vaše soukromí</a:t>
            </a:r>
          </a:p>
          <a:p>
            <a:pPr>
              <a:lnSpc>
                <a:spcPct val="105000"/>
              </a:lnSpc>
              <a:spcBef>
                <a:spcPts val="400"/>
              </a:spcBef>
              <a:buClr>
                <a:srgbClr val="000000"/>
              </a:buClr>
              <a:buSzPct val="80000"/>
              <a:buFont typeface="Wingdings 2" pitchFamily="2" charset="2"/>
              <a:buChar char=""/>
            </a:pPr>
            <a:r>
              <a:rPr lang="cs-CZ" sz="1200" spc="70" dirty="0">
                <a:effectLst/>
                <a:latin typeface="Verdana" panose="020B0604030504040204" pitchFamily="34" charset="0"/>
                <a:ea typeface="Verdana" panose="020B0604030504040204" pitchFamily="34" charset="0"/>
                <a:cs typeface="Verdana" panose="020B0604030504040204" pitchFamily="34" charset="0"/>
              </a:rPr>
              <a:t>Poskytujeme Vám dostatek srozumitelných informací</a:t>
            </a:r>
          </a:p>
          <a:p>
            <a:pPr>
              <a:lnSpc>
                <a:spcPct val="105000"/>
              </a:lnSpc>
              <a:spcBef>
                <a:spcPts val="400"/>
              </a:spcBef>
              <a:buClr>
                <a:srgbClr val="000000"/>
              </a:buClr>
              <a:buSzPct val="80000"/>
              <a:buFont typeface="Wingdings 2" pitchFamily="2" charset="2"/>
              <a:buChar char=""/>
            </a:pPr>
            <a:r>
              <a:rPr lang="cs-CZ" sz="1200" spc="70" dirty="0">
                <a:latin typeface="Verdana" panose="020B0604030504040204" pitchFamily="34" charset="0"/>
                <a:ea typeface="Verdana" panose="020B0604030504040204" pitchFamily="34" charset="0"/>
                <a:cs typeface="Verdana" panose="020B0604030504040204" pitchFamily="34" charset="0"/>
              </a:rPr>
              <a:t>J</a:t>
            </a:r>
            <a:r>
              <a:rPr lang="cs-CZ" sz="1200" spc="70" dirty="0">
                <a:effectLst/>
                <a:latin typeface="Verdana" panose="020B0604030504040204" pitchFamily="34" charset="0"/>
                <a:ea typeface="Verdana" panose="020B0604030504040204" pitchFamily="34" charset="0"/>
                <a:cs typeface="Verdana" panose="020B0604030504040204" pitchFamily="34" charset="0"/>
              </a:rPr>
              <a:t>sme vůči Vám empatičtí</a:t>
            </a:r>
          </a:p>
          <a:p>
            <a:pPr>
              <a:lnSpc>
                <a:spcPct val="105000"/>
              </a:lnSpc>
              <a:spcBef>
                <a:spcPts val="400"/>
              </a:spcBef>
              <a:buClr>
                <a:srgbClr val="000000"/>
              </a:buClr>
              <a:buSzPct val="80000"/>
              <a:buFont typeface="Wingdings 2" pitchFamily="2" charset="2"/>
              <a:buChar char=""/>
            </a:pPr>
            <a:r>
              <a:rPr lang="cs-CZ" sz="1200" spc="70" dirty="0">
                <a:effectLst/>
                <a:latin typeface="Verdana" panose="020B0604030504040204" pitchFamily="34" charset="0"/>
                <a:ea typeface="Verdana" panose="020B0604030504040204" pitchFamily="34" charset="0"/>
                <a:cs typeface="Verdana" panose="020B0604030504040204" pitchFamily="34" charset="0"/>
              </a:rPr>
              <a:t>Sdílíme Vaše potřeby</a:t>
            </a:r>
          </a:p>
          <a:p>
            <a:pPr>
              <a:lnSpc>
                <a:spcPct val="105000"/>
              </a:lnSpc>
              <a:spcBef>
                <a:spcPts val="400"/>
              </a:spcBef>
              <a:buClr>
                <a:srgbClr val="000000"/>
              </a:buClr>
              <a:buSzPct val="80000"/>
              <a:buFont typeface="Wingdings 2" pitchFamily="2" charset="2"/>
              <a:buChar char=""/>
            </a:pPr>
            <a:r>
              <a:rPr lang="cs-CZ" sz="1200" spc="70" dirty="0">
                <a:effectLst/>
                <a:latin typeface="Verdana" panose="020B0604030504040204" pitchFamily="34" charset="0"/>
                <a:ea typeface="Verdana" panose="020B0604030504040204" pitchFamily="34" charset="0"/>
                <a:cs typeface="Verdana" panose="020B0604030504040204" pitchFamily="34" charset="0"/>
              </a:rPr>
              <a:t>Je pro nás minimem, jste-li čistí, upravení a sytí </a:t>
            </a:r>
          </a:p>
          <a:p>
            <a:pPr>
              <a:lnSpc>
                <a:spcPct val="105000"/>
              </a:lnSpc>
              <a:spcBef>
                <a:spcPts val="400"/>
              </a:spcBef>
              <a:buClr>
                <a:srgbClr val="000000"/>
              </a:buClr>
              <a:buSzPct val="80000"/>
              <a:buFont typeface="Wingdings 2" pitchFamily="2" charset="2"/>
              <a:buChar char=""/>
            </a:pPr>
            <a:r>
              <a:rPr lang="cs-CZ" sz="1200" spc="70" dirty="0">
                <a:effectLst/>
                <a:latin typeface="Verdana" panose="020B0604030504040204" pitchFamily="34" charset="0"/>
                <a:ea typeface="Verdana" panose="020B0604030504040204" pitchFamily="34" charset="0"/>
                <a:cs typeface="Verdana" panose="020B0604030504040204" pitchFamily="34" charset="0"/>
              </a:rPr>
              <a:t>Chceme, abyste věděli, že nám na Vás záleží</a:t>
            </a:r>
          </a:p>
        </p:txBody>
      </p:sp>
      <p:sp>
        <p:nvSpPr>
          <p:cNvPr id="7" name="Nadpis 1">
            <a:extLst>
              <a:ext uri="{FF2B5EF4-FFF2-40B4-BE49-F238E27FC236}">
                <a16:creationId xmlns:a16="http://schemas.microsoft.com/office/drawing/2014/main" id="{048C68C2-1CFB-E34D-A130-4C4E7C1BF4A7}"/>
              </a:ext>
            </a:extLst>
          </p:cNvPr>
          <p:cNvSpPr>
            <a:spLocks noGrp="1"/>
          </p:cNvSpPr>
          <p:nvPr>
            <p:ph type="title"/>
          </p:nvPr>
        </p:nvSpPr>
        <p:spPr>
          <a:xfrm>
            <a:off x="852488" y="0"/>
            <a:ext cx="9601200" cy="1325563"/>
          </a:xfrm>
        </p:spPr>
        <p:txBody>
          <a:bodyPr>
            <a:normAutofit/>
          </a:bodyPr>
          <a:lstStyle/>
          <a:p>
            <a:r>
              <a:rPr lang="cs-CZ" sz="2800" b="1" dirty="0">
                <a:latin typeface="Verdana" panose="020B0604030504040204" pitchFamily="34" charset="0"/>
                <a:ea typeface="Verdana" panose="020B0604030504040204" pitchFamily="34" charset="0"/>
                <a:cs typeface="Verdana" panose="020B0604030504040204" pitchFamily="34" charset="0"/>
              </a:rPr>
              <a:t>Poslání, vize, hodnoty</a:t>
            </a:r>
          </a:p>
        </p:txBody>
      </p:sp>
      <p:sp>
        <p:nvSpPr>
          <p:cNvPr id="12" name="Zástupný symbol pro číslo snímku 5">
            <a:extLst>
              <a:ext uri="{FF2B5EF4-FFF2-40B4-BE49-F238E27FC236}">
                <a16:creationId xmlns:a16="http://schemas.microsoft.com/office/drawing/2014/main" id="{9341D193-50BD-5E48-9E01-AF311551993C}"/>
              </a:ext>
            </a:extLst>
          </p:cNvPr>
          <p:cNvSpPr>
            <a:spLocks noGrp="1"/>
          </p:cNvSpPr>
          <p:nvPr>
            <p:ph type="sldNum" sz="quarter" idx="12"/>
          </p:nvPr>
        </p:nvSpPr>
        <p:spPr>
          <a:xfrm>
            <a:off x="9359900" y="6437559"/>
            <a:ext cx="2743200" cy="365125"/>
          </a:xfrm>
        </p:spPr>
        <p:txBody>
          <a:bodyPr/>
          <a:lstStyle/>
          <a:p>
            <a:r>
              <a:rPr lang="cs-CZ" sz="900" dirty="0">
                <a:latin typeface="Verdana" panose="020B0604030504040204" pitchFamily="34" charset="0"/>
                <a:ea typeface="Verdana" panose="020B0604030504040204" pitchFamily="34" charset="0"/>
                <a:cs typeface="Verdana" panose="020B0604030504040204" pitchFamily="34" charset="0"/>
              </a:rPr>
              <a:t>strana </a:t>
            </a:r>
            <a:fld id="{7F3A1C11-3275-2F49-8982-63B8B988770C}" type="slidenum">
              <a:rPr lang="cs-CZ" sz="900" smtClean="0">
                <a:latin typeface="Verdana" panose="020B0604030504040204" pitchFamily="34" charset="0"/>
                <a:ea typeface="Verdana" panose="020B0604030504040204" pitchFamily="34" charset="0"/>
                <a:cs typeface="Verdana" panose="020B0604030504040204" pitchFamily="34" charset="0"/>
              </a:rPr>
              <a:t>4</a:t>
            </a:fld>
            <a:endParaRPr lang="cs-CZ" sz="900" dirty="0">
              <a:latin typeface="Verdana" panose="020B0604030504040204" pitchFamily="34" charset="0"/>
              <a:ea typeface="Verdana" panose="020B0604030504040204" pitchFamily="34" charset="0"/>
              <a:cs typeface="Verdana" panose="020B0604030504040204" pitchFamily="34" charset="0"/>
            </a:endParaRPr>
          </a:p>
        </p:txBody>
      </p:sp>
      <p:sp>
        <p:nvSpPr>
          <p:cNvPr id="8" name="Obdélník 7">
            <a:extLst>
              <a:ext uri="{FF2B5EF4-FFF2-40B4-BE49-F238E27FC236}">
                <a16:creationId xmlns:a16="http://schemas.microsoft.com/office/drawing/2014/main" id="{D8DA2313-D28C-7541-854E-BCCF7EA008FA}"/>
              </a:ext>
            </a:extLst>
          </p:cNvPr>
          <p:cNvSpPr/>
          <p:nvPr/>
        </p:nvSpPr>
        <p:spPr>
          <a:xfrm rot="16200000">
            <a:off x="-3167088" y="3074582"/>
            <a:ext cx="6801899" cy="253531"/>
          </a:xfrm>
          <a:prstGeom prst="rect">
            <a:avLst/>
          </a:prstGeom>
        </p:spPr>
        <p:txBody>
          <a:bodyPr wrap="square">
            <a:spAutoFit/>
          </a:bodyPr>
          <a:lstStyle/>
          <a:p>
            <a:pPr>
              <a:lnSpc>
                <a:spcPct val="110000"/>
              </a:lnSpc>
              <a:spcBef>
                <a:spcPts val="400"/>
              </a:spcBef>
            </a:pPr>
            <a:r>
              <a:rPr lang="cs-CZ" sz="1050" b="1" dirty="0">
                <a:latin typeface="Verdana" panose="020B0604030504040204" pitchFamily="34" charset="0"/>
                <a:ea typeface="Verdana" panose="020B0604030504040204" pitchFamily="34" charset="0"/>
                <a:cs typeface="Verdana" panose="020B0604030504040204" pitchFamily="34" charset="0"/>
              </a:rPr>
              <a:t>poslání / vize </a:t>
            </a:r>
            <a:r>
              <a:rPr lang="cs-CZ" sz="1050" dirty="0">
                <a:latin typeface="Verdana" panose="020B0604030504040204" pitchFamily="34" charset="0"/>
                <a:ea typeface="Verdana" panose="020B0604030504040204" pitchFamily="34" charset="0"/>
                <a:cs typeface="Verdana" panose="020B0604030504040204" pitchFamily="34" charset="0"/>
              </a:rPr>
              <a:t>/ strategické cíle / priority / opatření / implementace / akční plán / kontrola</a:t>
            </a:r>
          </a:p>
        </p:txBody>
      </p:sp>
      <p:sp>
        <p:nvSpPr>
          <p:cNvPr id="3" name="Obdélník 2">
            <a:extLst>
              <a:ext uri="{FF2B5EF4-FFF2-40B4-BE49-F238E27FC236}">
                <a16:creationId xmlns:a16="http://schemas.microsoft.com/office/drawing/2014/main" id="{2FAC4377-6D98-F44E-962E-9C2403EE1568}"/>
              </a:ext>
            </a:extLst>
          </p:cNvPr>
          <p:cNvSpPr/>
          <p:nvPr/>
        </p:nvSpPr>
        <p:spPr>
          <a:xfrm>
            <a:off x="880761" y="1896056"/>
            <a:ext cx="10797892" cy="471732"/>
          </a:xfrm>
          <a:prstGeom prst="rect">
            <a:avLst/>
          </a:prstGeom>
          <a:noFill/>
        </p:spPr>
        <p:txBody>
          <a:bodyPr wrap="square">
            <a:spAutoFit/>
          </a:bodyPr>
          <a:lstStyle/>
          <a:p>
            <a:pPr>
              <a:lnSpc>
                <a:spcPct val="150000"/>
              </a:lnSpc>
              <a:spcAft>
                <a:spcPts val="0"/>
              </a:spcAft>
            </a:pPr>
            <a:r>
              <a:rPr lang="cs-CZ" sz="1900" b="1" spc="50" dirty="0">
                <a:latin typeface="Verdana" panose="020B0604030504040204" pitchFamily="34" charset="0"/>
                <a:ea typeface="Verdana" panose="020B0604030504040204" pitchFamily="34" charset="0"/>
                <a:cs typeface="Verdana" panose="020B0604030504040204" pitchFamily="34" charset="0"/>
              </a:rPr>
              <a:t>VIZE |</a:t>
            </a:r>
            <a:r>
              <a:rPr lang="cs-CZ" sz="1900" b="1" spc="50" dirty="0">
                <a:solidFill>
                  <a:srgbClr val="88B04B"/>
                </a:solidFill>
                <a:latin typeface="Verdana" panose="020B0604030504040204" pitchFamily="34" charset="0"/>
                <a:ea typeface="Verdana" panose="020B0604030504040204" pitchFamily="34" charset="0"/>
                <a:cs typeface="Verdana" panose="020B0604030504040204" pitchFamily="34" charset="0"/>
              </a:rPr>
              <a:t> Lidský přístup a porozumění jsou základní hodnoty našeho domova.</a:t>
            </a:r>
          </a:p>
        </p:txBody>
      </p:sp>
      <p:sp>
        <p:nvSpPr>
          <p:cNvPr id="5" name="Obdélník 4">
            <a:extLst>
              <a:ext uri="{FF2B5EF4-FFF2-40B4-BE49-F238E27FC236}">
                <a16:creationId xmlns:a16="http://schemas.microsoft.com/office/drawing/2014/main" id="{38874AB8-824E-044A-BE7C-3E9E212D4A1B}"/>
              </a:ext>
            </a:extLst>
          </p:cNvPr>
          <p:cNvSpPr/>
          <p:nvPr/>
        </p:nvSpPr>
        <p:spPr>
          <a:xfrm>
            <a:off x="852488" y="1079279"/>
            <a:ext cx="10633659" cy="840551"/>
          </a:xfrm>
          <a:prstGeom prst="rect">
            <a:avLst/>
          </a:prstGeom>
        </p:spPr>
        <p:txBody>
          <a:bodyPr wrap="square">
            <a:spAutoFit/>
          </a:bodyPr>
          <a:lstStyle/>
          <a:p>
            <a:pPr>
              <a:lnSpc>
                <a:spcPct val="120000"/>
              </a:lnSpc>
            </a:pPr>
            <a:r>
              <a:rPr lang="cs-CZ" sz="1400" b="1" i="1" spc="40" dirty="0">
                <a:solidFill>
                  <a:srgbClr val="E68922"/>
                </a:solidFill>
                <a:latin typeface="Verdana" panose="020B0604030504040204" pitchFamily="34" charset="0"/>
                <a:ea typeface="Verdana" panose="020B0604030504040204" pitchFamily="34" charset="0"/>
                <a:cs typeface="Verdana" panose="020B0604030504040204" pitchFamily="34" charset="0"/>
              </a:rPr>
              <a:t>POSLÁNÍM domova pro seniory podporovat a udržovat u našich obyvatel co nejvyšší míru samostatnosti a nezávislosti a přispívat k prožití důstojného stáří jako plnohodnotné etapy jejich života.</a:t>
            </a:r>
          </a:p>
        </p:txBody>
      </p:sp>
      <p:sp>
        <p:nvSpPr>
          <p:cNvPr id="2" name="Obdélník 1">
            <a:extLst>
              <a:ext uri="{FF2B5EF4-FFF2-40B4-BE49-F238E27FC236}">
                <a16:creationId xmlns:a16="http://schemas.microsoft.com/office/drawing/2014/main" id="{A0553A5D-733D-624A-8CF9-5B43586C5A72}"/>
              </a:ext>
            </a:extLst>
          </p:cNvPr>
          <p:cNvSpPr/>
          <p:nvPr/>
        </p:nvSpPr>
        <p:spPr>
          <a:xfrm>
            <a:off x="6587860" y="3274210"/>
            <a:ext cx="5366753" cy="1934697"/>
          </a:xfrm>
          <a:prstGeom prst="rect">
            <a:avLst/>
          </a:prstGeom>
        </p:spPr>
        <p:txBody>
          <a:bodyPr wrap="square">
            <a:spAutoFit/>
          </a:bodyPr>
          <a:lstStyle/>
          <a:p>
            <a:pPr marL="223838" indent="-223838">
              <a:lnSpc>
                <a:spcPct val="105000"/>
              </a:lnSpc>
              <a:spcBef>
                <a:spcPts val="400"/>
              </a:spcBef>
              <a:buClr>
                <a:srgbClr val="000000"/>
              </a:buClr>
              <a:buSzPct val="80000"/>
              <a:buFont typeface="Wingdings 2" pitchFamily="2" charset="2"/>
              <a:buChar char=""/>
            </a:pPr>
            <a:r>
              <a:rPr lang="cs-CZ" sz="1200" spc="70" dirty="0">
                <a:latin typeface="Verdana" panose="020B0604030504040204" pitchFamily="34" charset="0"/>
                <a:ea typeface="Verdana" panose="020B0604030504040204" pitchFamily="34" charset="0"/>
                <a:cs typeface="Verdana" panose="020B0604030504040204" pitchFamily="34" charset="0"/>
              </a:rPr>
              <a:t>Chceme, abyste věděli, že v domově nejste sám/a</a:t>
            </a:r>
          </a:p>
          <a:p>
            <a:pPr marL="223838" indent="-223838">
              <a:lnSpc>
                <a:spcPct val="105000"/>
              </a:lnSpc>
              <a:spcBef>
                <a:spcPts val="400"/>
              </a:spcBef>
              <a:buClr>
                <a:srgbClr val="000000"/>
              </a:buClr>
              <a:buSzPct val="80000"/>
              <a:buFont typeface="Wingdings 2" pitchFamily="2" charset="2"/>
              <a:buChar char=""/>
            </a:pPr>
            <a:r>
              <a:rPr lang="cs-CZ" sz="1200" spc="70" dirty="0">
                <a:latin typeface="Verdana" panose="020B0604030504040204" pitchFamily="34" charset="0"/>
                <a:ea typeface="Verdana" panose="020B0604030504040204" pitchFamily="34" charset="0"/>
                <a:cs typeface="Verdana" panose="020B0604030504040204" pitchFamily="34" charset="0"/>
              </a:rPr>
              <a:t>Vaše potřeby a přání nás neobtěžují</a:t>
            </a:r>
          </a:p>
          <a:p>
            <a:pPr marL="223838" indent="-223838">
              <a:lnSpc>
                <a:spcPct val="105000"/>
              </a:lnSpc>
              <a:spcBef>
                <a:spcPts val="400"/>
              </a:spcBef>
              <a:buClr>
                <a:srgbClr val="000000"/>
              </a:buClr>
              <a:buSzPct val="80000"/>
              <a:buFont typeface="Wingdings 2" pitchFamily="2" charset="2"/>
              <a:buChar char=""/>
            </a:pPr>
            <a:r>
              <a:rPr lang="cs-CZ" sz="1200" spc="70" dirty="0">
                <a:latin typeface="Verdana" panose="020B0604030504040204" pitchFamily="34" charset="0"/>
                <a:ea typeface="Verdana" panose="020B0604030504040204" pitchFamily="34" charset="0"/>
                <a:cs typeface="Verdana" panose="020B0604030504040204" pitchFamily="34" charset="0"/>
              </a:rPr>
              <a:t>Máme zájem Vás poznat co nejlépe</a:t>
            </a:r>
          </a:p>
          <a:p>
            <a:pPr marL="223838" indent="-223838">
              <a:lnSpc>
                <a:spcPct val="105000"/>
              </a:lnSpc>
              <a:spcBef>
                <a:spcPts val="400"/>
              </a:spcBef>
              <a:buClr>
                <a:srgbClr val="000000"/>
              </a:buClr>
              <a:buSzPct val="80000"/>
              <a:buFont typeface="Wingdings 2" pitchFamily="2" charset="2"/>
              <a:buChar char=""/>
            </a:pPr>
            <a:r>
              <a:rPr lang="cs-CZ" sz="1200" spc="70" dirty="0">
                <a:latin typeface="Verdana" panose="020B0604030504040204" pitchFamily="34" charset="0"/>
                <a:ea typeface="Verdana" panose="020B0604030504040204" pitchFamily="34" charset="0"/>
                <a:cs typeface="Verdana" panose="020B0604030504040204" pitchFamily="34" charset="0"/>
              </a:rPr>
              <a:t>Individuální přístup k Vám je pro nás ten nejlepší</a:t>
            </a:r>
          </a:p>
          <a:p>
            <a:pPr marL="223838" indent="-223838">
              <a:lnSpc>
                <a:spcPct val="105000"/>
              </a:lnSpc>
              <a:spcBef>
                <a:spcPts val="400"/>
              </a:spcBef>
              <a:buClr>
                <a:srgbClr val="000000"/>
              </a:buClr>
              <a:buSzPct val="80000"/>
              <a:buFont typeface="Wingdings 2" pitchFamily="2" charset="2"/>
              <a:buChar char=""/>
            </a:pPr>
            <a:r>
              <a:rPr lang="cs-CZ" sz="1200" spc="70" dirty="0">
                <a:latin typeface="Verdana" panose="020B0604030504040204" pitchFamily="34" charset="0"/>
                <a:ea typeface="Verdana" panose="020B0604030504040204" pitchFamily="34" charset="0"/>
                <a:cs typeface="Verdana" panose="020B0604030504040204" pitchFamily="34" charset="0"/>
              </a:rPr>
              <a:t>Snažíme se, aby péče o Vás byla bezpečná a kvalitní</a:t>
            </a:r>
          </a:p>
          <a:p>
            <a:pPr marL="223838" indent="-223838">
              <a:lnSpc>
                <a:spcPct val="105000"/>
              </a:lnSpc>
              <a:spcBef>
                <a:spcPts val="400"/>
              </a:spcBef>
              <a:buClr>
                <a:srgbClr val="000000"/>
              </a:buClr>
              <a:buSzPct val="80000"/>
              <a:buFont typeface="Wingdings 2" pitchFamily="2" charset="2"/>
              <a:buChar char=""/>
            </a:pPr>
            <a:r>
              <a:rPr lang="cs-CZ" sz="1200" spc="70" dirty="0">
                <a:latin typeface="Verdana" panose="020B0604030504040204" pitchFamily="34" charset="0"/>
                <a:ea typeface="Verdana" panose="020B0604030504040204" pitchFamily="34" charset="0"/>
                <a:cs typeface="Verdana" panose="020B0604030504040204" pitchFamily="34" charset="0"/>
              </a:rPr>
              <a:t>My všichni pracovníci jsme součástí života našeho domova</a:t>
            </a:r>
          </a:p>
          <a:p>
            <a:pPr marL="223838" indent="-223838">
              <a:lnSpc>
                <a:spcPct val="105000"/>
              </a:lnSpc>
              <a:spcBef>
                <a:spcPts val="400"/>
              </a:spcBef>
              <a:buClr>
                <a:srgbClr val="000000"/>
              </a:buClr>
              <a:buSzPct val="80000"/>
              <a:buFont typeface="Wingdings 2" pitchFamily="2" charset="2"/>
              <a:buChar char=""/>
            </a:pPr>
            <a:r>
              <a:rPr lang="cs-CZ" sz="1200" spc="70" dirty="0">
                <a:latin typeface="Verdana" panose="020B0604030504040204" pitchFamily="34" charset="0"/>
                <a:ea typeface="Verdana" panose="020B0604030504040204" pitchFamily="34" charset="0"/>
                <a:cs typeface="Verdana" panose="020B0604030504040204" pitchFamily="34" charset="0"/>
              </a:rPr>
              <a:t>Jsme tady pro Vás</a:t>
            </a:r>
          </a:p>
        </p:txBody>
      </p:sp>
      <p:sp>
        <p:nvSpPr>
          <p:cNvPr id="6" name="Obdélník 5">
            <a:extLst>
              <a:ext uri="{FF2B5EF4-FFF2-40B4-BE49-F238E27FC236}">
                <a16:creationId xmlns:a16="http://schemas.microsoft.com/office/drawing/2014/main" id="{DA0410F7-9A29-6746-85F7-BB329B6F6AEE}"/>
              </a:ext>
            </a:extLst>
          </p:cNvPr>
          <p:cNvSpPr/>
          <p:nvPr/>
        </p:nvSpPr>
        <p:spPr>
          <a:xfrm>
            <a:off x="880761" y="2865170"/>
            <a:ext cx="2335896" cy="369332"/>
          </a:xfrm>
          <a:prstGeom prst="rect">
            <a:avLst/>
          </a:prstGeom>
        </p:spPr>
        <p:txBody>
          <a:bodyPr wrap="none">
            <a:spAutoFit/>
          </a:bodyPr>
          <a:lstStyle/>
          <a:p>
            <a:r>
              <a:rPr lang="cs-CZ" b="1" spc="50" dirty="0">
                <a:latin typeface="Verdana" panose="020B0604030504040204" pitchFamily="34" charset="0"/>
                <a:ea typeface="Verdana" panose="020B0604030504040204" pitchFamily="34" charset="0"/>
                <a:cs typeface="Verdana" panose="020B0604030504040204" pitchFamily="34" charset="0"/>
              </a:rPr>
              <a:t>NAŠE HODNOTY</a:t>
            </a:r>
            <a:endParaRPr lang="cs-CZ" dirty="0"/>
          </a:p>
        </p:txBody>
      </p:sp>
    </p:spTree>
    <p:extLst>
      <p:ext uri="{BB962C8B-B14F-4D97-AF65-F5344CB8AC3E}">
        <p14:creationId xmlns:p14="http://schemas.microsoft.com/office/powerpoint/2010/main" val="2379151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2">
            <a:extLst>
              <a:ext uri="{FF2B5EF4-FFF2-40B4-BE49-F238E27FC236}">
                <a16:creationId xmlns:a16="http://schemas.microsoft.com/office/drawing/2014/main" id="{E02BE279-7635-2742-AA92-EC0A1517D1C1}"/>
              </a:ext>
            </a:extLst>
          </p:cNvPr>
          <p:cNvSpPr>
            <a:spLocks noGrp="1"/>
          </p:cNvSpPr>
          <p:nvPr>
            <p:ph idx="1"/>
          </p:nvPr>
        </p:nvSpPr>
        <p:spPr>
          <a:xfrm>
            <a:off x="838200" y="1024290"/>
            <a:ext cx="10501312" cy="1167930"/>
          </a:xfrm>
        </p:spPr>
        <p:txBody>
          <a:bodyPr>
            <a:noAutofit/>
          </a:bodyPr>
          <a:lstStyle/>
          <a:p>
            <a:pPr marL="0" indent="0">
              <a:lnSpc>
                <a:spcPct val="100000"/>
              </a:lnSpc>
              <a:spcBef>
                <a:spcPts val="600"/>
              </a:spcBef>
              <a:buNone/>
            </a:pPr>
            <a:r>
              <a:rPr lang="cs-CZ" sz="1200" spc="20" dirty="0">
                <a:latin typeface="Verdana" panose="020B0604030504040204" pitchFamily="34" charset="0"/>
                <a:ea typeface="Verdana" panose="020B0604030504040204" pitchFamily="34" charset="0"/>
                <a:cs typeface="Verdana" panose="020B0604030504040204" pitchFamily="34" charset="0"/>
              </a:rPr>
              <a:t>Strategické cíle byly identifikovány na společných workshopech, které se konaly na úrovni vedoucích pracovníků a středního managementu, se zapojením zástupců z provozů. Jedná se o hlavní dlouhodobé cíle, kterých se snažíme dosáhnout. Jako organizace zabezpečující služby ve veřejném sektoru nejsme vystaveni stejnému tlaku, jako organizace privátní. Na druhou stranu očekávání veřejnosti a partnerů zvyšuje tlak na kvalitu naší práce a přináší nové potřeby a výzvy. Jednotlivé cíle byly formulovány s vědomím, že musíme každé konkrétní  oblasti věnovat specifickou pozornost. Přestože jednotlivé cíle mají nastaveny klíčové výkonnostní indikátory, naší primární snahou je se v těchto oblastech kontinuálně zlepšovat a synergicky růst. </a:t>
            </a:r>
          </a:p>
        </p:txBody>
      </p:sp>
      <p:sp>
        <p:nvSpPr>
          <p:cNvPr id="18" name="TextBox 57">
            <a:extLst>
              <a:ext uri="{FF2B5EF4-FFF2-40B4-BE49-F238E27FC236}">
                <a16:creationId xmlns:a16="http://schemas.microsoft.com/office/drawing/2014/main" id="{095CD4BC-8A91-934F-A73E-A578A8AD5ACC}"/>
              </a:ext>
            </a:extLst>
          </p:cNvPr>
          <p:cNvSpPr txBox="1"/>
          <p:nvPr/>
        </p:nvSpPr>
        <p:spPr>
          <a:xfrm>
            <a:off x="2058534" y="2349852"/>
            <a:ext cx="3376392" cy="1161857"/>
          </a:xfrm>
          <a:prstGeom prst="rect">
            <a:avLst/>
          </a:prstGeom>
          <a:noFill/>
        </p:spPr>
        <p:txBody>
          <a:bodyPr wrap="square" rtlCol="0">
            <a:spAutoFit/>
          </a:bodyPr>
          <a:lstStyle/>
          <a:p>
            <a:r>
              <a:rPr lang="cs-CZ" sz="1000" b="1" dirty="0">
                <a:latin typeface="Verdana" panose="020B0604030504040204" pitchFamily="34" charset="0"/>
                <a:ea typeface="Verdana" panose="020B0604030504040204" pitchFamily="34" charset="0"/>
                <a:cs typeface="Verdana" panose="020B0604030504040204" pitchFamily="34" charset="0"/>
              </a:rPr>
              <a:t>Moderní organizace</a:t>
            </a:r>
          </a:p>
          <a:p>
            <a:r>
              <a:rPr lang="cs-CZ" sz="1000" dirty="0">
                <a:latin typeface="Verdana" panose="020B0604030504040204" pitchFamily="34" charset="0"/>
                <a:ea typeface="Verdana" panose="020B0604030504040204" pitchFamily="34" charset="0"/>
                <a:cs typeface="Verdana" panose="020B0604030504040204" pitchFamily="34" charset="0"/>
              </a:rPr>
              <a:t>Společně chceme budovat moderní organizaci, která bude mimo technického vybavení a zlepšování podmínek domova vč. okolí věnovat velkou pozornost i stylu řízení a rozvoji managementu.</a:t>
            </a:r>
          </a:p>
          <a:p>
            <a:endParaRPr lang="cs-CZ" sz="950" dirty="0">
              <a:latin typeface="Verdana" panose="020B0604030504040204" pitchFamily="34" charset="0"/>
              <a:ea typeface="Verdana" panose="020B0604030504040204" pitchFamily="34" charset="0"/>
              <a:cs typeface="Verdana" panose="020B0604030504040204" pitchFamily="34" charset="0"/>
            </a:endParaRPr>
          </a:p>
        </p:txBody>
      </p:sp>
      <p:sp>
        <p:nvSpPr>
          <p:cNvPr id="20" name="TextBox 53">
            <a:extLst>
              <a:ext uri="{FF2B5EF4-FFF2-40B4-BE49-F238E27FC236}">
                <a16:creationId xmlns:a16="http://schemas.microsoft.com/office/drawing/2014/main" id="{0D0F87E0-301E-2242-8120-75D68BC1620A}"/>
              </a:ext>
            </a:extLst>
          </p:cNvPr>
          <p:cNvSpPr txBox="1"/>
          <p:nvPr/>
        </p:nvSpPr>
        <p:spPr>
          <a:xfrm>
            <a:off x="2109501" y="5359103"/>
            <a:ext cx="2550891" cy="1161857"/>
          </a:xfrm>
          <a:prstGeom prst="rect">
            <a:avLst/>
          </a:prstGeom>
          <a:noFill/>
        </p:spPr>
        <p:txBody>
          <a:bodyPr wrap="square" rtlCol="0">
            <a:spAutoFit/>
          </a:bodyPr>
          <a:lstStyle/>
          <a:p>
            <a:r>
              <a:rPr lang="cs-CZ" sz="1000" b="1" dirty="0">
                <a:latin typeface="Verdana" panose="020B0604030504040204" pitchFamily="34" charset="0"/>
                <a:ea typeface="Verdana" panose="020B0604030504040204" pitchFamily="34" charset="0"/>
                <a:cs typeface="Verdana" panose="020B0604030504040204" pitchFamily="34" charset="0"/>
              </a:rPr>
              <a:t>Spokojený klient</a:t>
            </a:r>
          </a:p>
          <a:p>
            <a:r>
              <a:rPr lang="cs-CZ" sz="1000" dirty="0">
                <a:latin typeface="Verdana" panose="020B0604030504040204" pitchFamily="34" charset="0"/>
                <a:ea typeface="Verdana" panose="020B0604030504040204" pitchFamily="34" charset="0"/>
                <a:cs typeface="Verdana" panose="020B0604030504040204" pitchFamily="34" charset="0"/>
              </a:rPr>
              <a:t>Jsme tu pro naše klienty. Snažíme se jim poskytnout takovou péči a pohodlí, které si zaslouží. Věnujeme pozornost detailům, zaměřujeme se na individuální péči.</a:t>
            </a:r>
          </a:p>
          <a:p>
            <a:endParaRPr lang="cs-CZ" sz="950" dirty="0">
              <a:latin typeface="Verdana" panose="020B0604030504040204" pitchFamily="34" charset="0"/>
              <a:ea typeface="Verdana" panose="020B0604030504040204" pitchFamily="34" charset="0"/>
              <a:cs typeface="Verdana" panose="020B0604030504040204" pitchFamily="34" charset="0"/>
            </a:endParaRPr>
          </a:p>
        </p:txBody>
      </p:sp>
      <p:sp>
        <p:nvSpPr>
          <p:cNvPr id="23" name="TextBox 57">
            <a:extLst>
              <a:ext uri="{FF2B5EF4-FFF2-40B4-BE49-F238E27FC236}">
                <a16:creationId xmlns:a16="http://schemas.microsoft.com/office/drawing/2014/main" id="{178A04B9-C7AC-4D4D-8D4D-989FBE5ADD32}"/>
              </a:ext>
            </a:extLst>
          </p:cNvPr>
          <p:cNvSpPr txBox="1"/>
          <p:nvPr/>
        </p:nvSpPr>
        <p:spPr>
          <a:xfrm>
            <a:off x="2065558" y="3845102"/>
            <a:ext cx="3376391" cy="1161857"/>
          </a:xfrm>
          <a:prstGeom prst="rect">
            <a:avLst/>
          </a:prstGeom>
          <a:noFill/>
        </p:spPr>
        <p:txBody>
          <a:bodyPr wrap="square" rtlCol="0">
            <a:spAutoFit/>
          </a:bodyPr>
          <a:lstStyle/>
          <a:p>
            <a:r>
              <a:rPr lang="cs-CZ" sz="1000" b="1" dirty="0">
                <a:latin typeface="Verdana" panose="020B0604030504040204" pitchFamily="34" charset="0"/>
                <a:ea typeface="Verdana" panose="020B0604030504040204" pitchFamily="34" charset="0"/>
                <a:cs typeface="Verdana" panose="020B0604030504040204" pitchFamily="34" charset="0"/>
              </a:rPr>
              <a:t>Profesionální zaměstnanci</a:t>
            </a:r>
          </a:p>
          <a:p>
            <a:r>
              <a:rPr lang="cs-CZ" sz="1000" dirty="0">
                <a:latin typeface="Verdana" panose="020B0604030504040204" pitchFamily="34" charset="0"/>
                <a:ea typeface="Verdana" panose="020B0604030504040204" pitchFamily="34" charset="0"/>
                <a:cs typeface="Verdana" panose="020B0604030504040204" pitchFamily="34" charset="0"/>
              </a:rPr>
              <a:t>Uvědomujeme si, že spokojení, motivovaní a profesionální zaměstnanci jsou základem našeho domova. Jsme připraveni naslouchat potřebám našich lidí a zapojovat je do důležitých rozhodnutí.</a:t>
            </a:r>
          </a:p>
          <a:p>
            <a:endParaRPr lang="cs-CZ" sz="950" dirty="0">
              <a:latin typeface="Verdana" panose="020B0604030504040204" pitchFamily="34" charset="0"/>
              <a:ea typeface="Verdana" panose="020B0604030504040204" pitchFamily="34" charset="0"/>
              <a:cs typeface="Verdana" panose="020B0604030504040204" pitchFamily="34" charset="0"/>
            </a:endParaRPr>
          </a:p>
        </p:txBody>
      </p:sp>
      <p:sp>
        <p:nvSpPr>
          <p:cNvPr id="16" name="Zástupný symbol pro číslo snímku 5">
            <a:extLst>
              <a:ext uri="{FF2B5EF4-FFF2-40B4-BE49-F238E27FC236}">
                <a16:creationId xmlns:a16="http://schemas.microsoft.com/office/drawing/2014/main" id="{B0BD2659-25A0-5D4E-82FF-CAC0F3A71DF9}"/>
              </a:ext>
            </a:extLst>
          </p:cNvPr>
          <p:cNvSpPr>
            <a:spLocks noGrp="1"/>
          </p:cNvSpPr>
          <p:nvPr>
            <p:ph type="sldNum" sz="quarter" idx="12"/>
          </p:nvPr>
        </p:nvSpPr>
        <p:spPr>
          <a:xfrm>
            <a:off x="9359900" y="6437559"/>
            <a:ext cx="2743200" cy="365125"/>
          </a:xfrm>
        </p:spPr>
        <p:txBody>
          <a:bodyPr/>
          <a:lstStyle/>
          <a:p>
            <a:r>
              <a:rPr lang="cs-CZ" sz="900" dirty="0">
                <a:latin typeface="Verdana" panose="020B0604030504040204" pitchFamily="34" charset="0"/>
                <a:ea typeface="Verdana" panose="020B0604030504040204" pitchFamily="34" charset="0"/>
                <a:cs typeface="Verdana" panose="020B0604030504040204" pitchFamily="34" charset="0"/>
              </a:rPr>
              <a:t>strana </a:t>
            </a:r>
            <a:fld id="{7F3A1C11-3275-2F49-8982-63B8B988770C}" type="slidenum">
              <a:rPr lang="cs-CZ" sz="900" smtClean="0">
                <a:latin typeface="Verdana" panose="020B0604030504040204" pitchFamily="34" charset="0"/>
                <a:ea typeface="Verdana" panose="020B0604030504040204" pitchFamily="34" charset="0"/>
                <a:cs typeface="Verdana" panose="020B0604030504040204" pitchFamily="34" charset="0"/>
              </a:rPr>
              <a:t>5</a:t>
            </a:fld>
            <a:endParaRPr lang="cs-CZ" sz="900" dirty="0">
              <a:latin typeface="Verdana" panose="020B0604030504040204" pitchFamily="34" charset="0"/>
              <a:ea typeface="Verdana" panose="020B0604030504040204" pitchFamily="34" charset="0"/>
              <a:cs typeface="Verdana" panose="020B0604030504040204" pitchFamily="34" charset="0"/>
            </a:endParaRPr>
          </a:p>
        </p:txBody>
      </p:sp>
      <p:pic>
        <p:nvPicPr>
          <p:cNvPr id="12" name="Obrázek 11" descr="Obsah obrázku kreslení&#10;&#10;Popis byl vytvořen automaticky">
            <a:extLst>
              <a:ext uri="{FF2B5EF4-FFF2-40B4-BE49-F238E27FC236}">
                <a16:creationId xmlns:a16="http://schemas.microsoft.com/office/drawing/2014/main" id="{1DF53C24-B946-1E47-BB7F-54CD874A2FC2}"/>
              </a:ext>
            </a:extLst>
          </p:cNvPr>
          <p:cNvPicPr>
            <a:picLocks noChangeAspect="1"/>
          </p:cNvPicPr>
          <p:nvPr/>
        </p:nvPicPr>
        <p:blipFill>
          <a:blip r:embed="rId3"/>
          <a:stretch>
            <a:fillRect/>
          </a:stretch>
        </p:blipFill>
        <p:spPr>
          <a:xfrm>
            <a:off x="5853950" y="2289240"/>
            <a:ext cx="5640209" cy="4044358"/>
          </a:xfrm>
          <a:prstGeom prst="rect">
            <a:avLst/>
          </a:prstGeom>
        </p:spPr>
      </p:pic>
      <p:pic>
        <p:nvPicPr>
          <p:cNvPr id="15" name="Obrázek 14" descr="Obsah obrázku místnost&#10;&#10;Popis byl vytvořen automaticky">
            <a:extLst>
              <a:ext uri="{FF2B5EF4-FFF2-40B4-BE49-F238E27FC236}">
                <a16:creationId xmlns:a16="http://schemas.microsoft.com/office/drawing/2014/main" id="{9A4BBA06-B572-0747-A446-C600C0BB4213}"/>
              </a:ext>
            </a:extLst>
          </p:cNvPr>
          <p:cNvPicPr>
            <a:picLocks noChangeAspect="1"/>
          </p:cNvPicPr>
          <p:nvPr/>
        </p:nvPicPr>
        <p:blipFill>
          <a:blip r:embed="rId4"/>
          <a:stretch>
            <a:fillRect/>
          </a:stretch>
        </p:blipFill>
        <p:spPr>
          <a:xfrm>
            <a:off x="852488" y="2289334"/>
            <a:ext cx="1121310" cy="1121310"/>
          </a:xfrm>
          <a:prstGeom prst="rect">
            <a:avLst/>
          </a:prstGeom>
        </p:spPr>
      </p:pic>
      <p:pic>
        <p:nvPicPr>
          <p:cNvPr id="19" name="Obrázek 18" descr="Obsah obrázku kreslení&#10;&#10;Popis byl vytvořen automaticky">
            <a:extLst>
              <a:ext uri="{FF2B5EF4-FFF2-40B4-BE49-F238E27FC236}">
                <a16:creationId xmlns:a16="http://schemas.microsoft.com/office/drawing/2014/main" id="{4C4412DE-65CC-AA4B-98AE-7E655B3D809B}"/>
              </a:ext>
            </a:extLst>
          </p:cNvPr>
          <p:cNvPicPr>
            <a:picLocks noChangeAspect="1"/>
          </p:cNvPicPr>
          <p:nvPr/>
        </p:nvPicPr>
        <p:blipFill>
          <a:blip r:embed="rId5"/>
          <a:stretch>
            <a:fillRect/>
          </a:stretch>
        </p:blipFill>
        <p:spPr>
          <a:xfrm>
            <a:off x="931241" y="3707710"/>
            <a:ext cx="977853" cy="1156417"/>
          </a:xfrm>
          <a:prstGeom prst="rect">
            <a:avLst/>
          </a:prstGeom>
        </p:spPr>
      </p:pic>
      <p:pic>
        <p:nvPicPr>
          <p:cNvPr id="25" name="Obrázek 24" descr="Obsah obrázku kreslení&#10;&#10;Popis byl vytvořen automaticky">
            <a:extLst>
              <a:ext uri="{FF2B5EF4-FFF2-40B4-BE49-F238E27FC236}">
                <a16:creationId xmlns:a16="http://schemas.microsoft.com/office/drawing/2014/main" id="{F18CB18A-713D-8C44-8F08-217A3A22539E}"/>
              </a:ext>
            </a:extLst>
          </p:cNvPr>
          <p:cNvPicPr>
            <a:picLocks noChangeAspect="1"/>
          </p:cNvPicPr>
          <p:nvPr/>
        </p:nvPicPr>
        <p:blipFill>
          <a:blip r:embed="rId6"/>
          <a:stretch>
            <a:fillRect/>
          </a:stretch>
        </p:blipFill>
        <p:spPr>
          <a:xfrm>
            <a:off x="942264" y="5359103"/>
            <a:ext cx="1043691" cy="1043691"/>
          </a:xfrm>
          <a:prstGeom prst="rect">
            <a:avLst/>
          </a:prstGeom>
        </p:spPr>
      </p:pic>
      <p:sp>
        <p:nvSpPr>
          <p:cNvPr id="27" name="Obdélník 26">
            <a:extLst>
              <a:ext uri="{FF2B5EF4-FFF2-40B4-BE49-F238E27FC236}">
                <a16:creationId xmlns:a16="http://schemas.microsoft.com/office/drawing/2014/main" id="{A38D1CD6-D621-9D4A-9C81-CB058FB36591}"/>
              </a:ext>
            </a:extLst>
          </p:cNvPr>
          <p:cNvSpPr/>
          <p:nvPr/>
        </p:nvSpPr>
        <p:spPr>
          <a:xfrm rot="16200000">
            <a:off x="-3167088" y="3106666"/>
            <a:ext cx="6801899" cy="253531"/>
          </a:xfrm>
          <a:prstGeom prst="rect">
            <a:avLst/>
          </a:prstGeom>
        </p:spPr>
        <p:txBody>
          <a:bodyPr wrap="square">
            <a:spAutoFit/>
          </a:bodyPr>
          <a:lstStyle/>
          <a:p>
            <a:pPr>
              <a:lnSpc>
                <a:spcPct val="110000"/>
              </a:lnSpc>
              <a:spcBef>
                <a:spcPts val="400"/>
              </a:spcBef>
            </a:pPr>
            <a:r>
              <a:rPr lang="cs-CZ" sz="1050" dirty="0">
                <a:latin typeface="Verdana" panose="020B0604030504040204" pitchFamily="34" charset="0"/>
                <a:ea typeface="Verdana" panose="020B0604030504040204" pitchFamily="34" charset="0"/>
                <a:cs typeface="Verdana" panose="020B0604030504040204" pitchFamily="34" charset="0"/>
              </a:rPr>
              <a:t>poslání / vize / </a:t>
            </a:r>
            <a:r>
              <a:rPr lang="cs-CZ" sz="1050" b="1" dirty="0">
                <a:latin typeface="Verdana" panose="020B0604030504040204" pitchFamily="34" charset="0"/>
                <a:ea typeface="Verdana" panose="020B0604030504040204" pitchFamily="34" charset="0"/>
                <a:cs typeface="Verdana" panose="020B0604030504040204" pitchFamily="34" charset="0"/>
              </a:rPr>
              <a:t>strategické cíle </a:t>
            </a:r>
            <a:r>
              <a:rPr lang="cs-CZ" sz="1050" dirty="0">
                <a:latin typeface="Verdana" panose="020B0604030504040204" pitchFamily="34" charset="0"/>
                <a:ea typeface="Verdana" panose="020B0604030504040204" pitchFamily="34" charset="0"/>
                <a:cs typeface="Verdana" panose="020B0604030504040204" pitchFamily="34" charset="0"/>
              </a:rPr>
              <a:t>/ priority / opatření / implementace / akční plán / kontrola</a:t>
            </a:r>
          </a:p>
        </p:txBody>
      </p:sp>
      <p:sp>
        <p:nvSpPr>
          <p:cNvPr id="26" name="TextovéPole 25">
            <a:extLst>
              <a:ext uri="{FF2B5EF4-FFF2-40B4-BE49-F238E27FC236}">
                <a16:creationId xmlns:a16="http://schemas.microsoft.com/office/drawing/2014/main" id="{B2CAECC9-9E6B-AF40-A180-1E8799D49D12}"/>
              </a:ext>
            </a:extLst>
          </p:cNvPr>
          <p:cNvSpPr txBox="1"/>
          <p:nvPr/>
        </p:nvSpPr>
        <p:spPr>
          <a:xfrm>
            <a:off x="7112312" y="2460991"/>
            <a:ext cx="2427268" cy="769441"/>
          </a:xfrm>
          <a:prstGeom prst="rect">
            <a:avLst/>
          </a:prstGeom>
          <a:noFill/>
        </p:spPr>
        <p:txBody>
          <a:bodyPr wrap="none" rtlCol="0">
            <a:spAutoFit/>
          </a:bodyPr>
          <a:lstStyle/>
          <a:p>
            <a:r>
              <a:rPr lang="cs-CZ" sz="2200" b="1" spc="100" dirty="0">
                <a:latin typeface="Verdana" panose="020B0604030504040204" pitchFamily="34" charset="0"/>
                <a:ea typeface="Verdana" panose="020B0604030504040204" pitchFamily="34" charset="0"/>
                <a:cs typeface="Verdana" panose="020B0604030504040204" pitchFamily="34" charset="0"/>
              </a:rPr>
              <a:t>MODERNÍ </a:t>
            </a:r>
          </a:p>
          <a:p>
            <a:r>
              <a:rPr lang="cs-CZ" sz="2200" b="1" spc="100" dirty="0">
                <a:latin typeface="Verdana" panose="020B0604030504040204" pitchFamily="34" charset="0"/>
                <a:ea typeface="Verdana" panose="020B0604030504040204" pitchFamily="34" charset="0"/>
                <a:cs typeface="Verdana" panose="020B0604030504040204" pitchFamily="34" charset="0"/>
              </a:rPr>
              <a:t>ORGANIZACE</a:t>
            </a:r>
            <a:endParaRPr sz="2200" b="1" spc="100" dirty="0">
              <a:latin typeface="Verdana" panose="020B0604030504040204" pitchFamily="34" charset="0"/>
              <a:ea typeface="Verdana" panose="020B0604030504040204" pitchFamily="34" charset="0"/>
              <a:cs typeface="Verdana" panose="020B0604030504040204" pitchFamily="34" charset="0"/>
            </a:endParaRPr>
          </a:p>
        </p:txBody>
      </p:sp>
      <p:sp>
        <p:nvSpPr>
          <p:cNvPr id="29" name="TextovéPole 28">
            <a:extLst>
              <a:ext uri="{FF2B5EF4-FFF2-40B4-BE49-F238E27FC236}">
                <a16:creationId xmlns:a16="http://schemas.microsoft.com/office/drawing/2014/main" id="{340F17DD-9F14-3D46-BB05-77DD7C380003}"/>
              </a:ext>
            </a:extLst>
          </p:cNvPr>
          <p:cNvSpPr txBox="1"/>
          <p:nvPr/>
        </p:nvSpPr>
        <p:spPr>
          <a:xfrm>
            <a:off x="7781654" y="3907014"/>
            <a:ext cx="3129383" cy="769441"/>
          </a:xfrm>
          <a:prstGeom prst="rect">
            <a:avLst/>
          </a:prstGeom>
          <a:noFill/>
        </p:spPr>
        <p:txBody>
          <a:bodyPr wrap="none" rtlCol="0">
            <a:spAutoFit/>
          </a:bodyPr>
          <a:lstStyle/>
          <a:p>
            <a:r>
              <a:rPr lang="cs-CZ" sz="2200" b="1" spc="100" dirty="0">
                <a:latin typeface="Verdana" panose="020B0604030504040204" pitchFamily="34" charset="0"/>
                <a:ea typeface="Verdana" panose="020B0604030504040204" pitchFamily="34" charset="0"/>
                <a:cs typeface="Verdana" panose="020B0604030504040204" pitchFamily="34" charset="0"/>
              </a:rPr>
              <a:t>PROFESIONÁLNÍ </a:t>
            </a:r>
          </a:p>
          <a:p>
            <a:r>
              <a:rPr lang="cs-CZ" sz="2200" b="1" spc="100" dirty="0">
                <a:latin typeface="Verdana" panose="020B0604030504040204" pitchFamily="34" charset="0"/>
                <a:ea typeface="Verdana" panose="020B0604030504040204" pitchFamily="34" charset="0"/>
                <a:cs typeface="Verdana" panose="020B0604030504040204" pitchFamily="34" charset="0"/>
              </a:rPr>
              <a:t>ZAMĚSTNANCI</a:t>
            </a:r>
            <a:endParaRPr sz="2200" b="1" spc="100" dirty="0">
              <a:latin typeface="Verdana" panose="020B0604030504040204" pitchFamily="34" charset="0"/>
              <a:ea typeface="Verdana" panose="020B0604030504040204" pitchFamily="34" charset="0"/>
              <a:cs typeface="Verdana" panose="020B0604030504040204" pitchFamily="34" charset="0"/>
            </a:endParaRPr>
          </a:p>
        </p:txBody>
      </p:sp>
      <p:sp>
        <p:nvSpPr>
          <p:cNvPr id="31" name="TextovéPole 30">
            <a:extLst>
              <a:ext uri="{FF2B5EF4-FFF2-40B4-BE49-F238E27FC236}">
                <a16:creationId xmlns:a16="http://schemas.microsoft.com/office/drawing/2014/main" id="{0BBC2BBD-BE2D-1547-A0C3-11AA1B022C49}"/>
              </a:ext>
            </a:extLst>
          </p:cNvPr>
          <p:cNvSpPr txBox="1"/>
          <p:nvPr/>
        </p:nvSpPr>
        <p:spPr>
          <a:xfrm>
            <a:off x="7156411" y="5460195"/>
            <a:ext cx="2420856" cy="769441"/>
          </a:xfrm>
          <a:prstGeom prst="rect">
            <a:avLst/>
          </a:prstGeom>
          <a:noFill/>
        </p:spPr>
        <p:txBody>
          <a:bodyPr wrap="none" rtlCol="0">
            <a:spAutoFit/>
          </a:bodyPr>
          <a:lstStyle/>
          <a:p>
            <a:r>
              <a:rPr lang="cs-CZ" sz="2200" b="1" spc="100" dirty="0">
                <a:latin typeface="Verdana" panose="020B0604030504040204" pitchFamily="34" charset="0"/>
                <a:ea typeface="Verdana" panose="020B0604030504040204" pitchFamily="34" charset="0"/>
                <a:cs typeface="Verdana" panose="020B0604030504040204" pitchFamily="34" charset="0"/>
              </a:rPr>
              <a:t>SPOKOJENÝ  </a:t>
            </a:r>
          </a:p>
          <a:p>
            <a:r>
              <a:rPr lang="cs-CZ" sz="2200" b="1" spc="100" dirty="0">
                <a:latin typeface="Verdana" panose="020B0604030504040204" pitchFamily="34" charset="0"/>
                <a:ea typeface="Verdana" panose="020B0604030504040204" pitchFamily="34" charset="0"/>
                <a:cs typeface="Verdana" panose="020B0604030504040204" pitchFamily="34" charset="0"/>
              </a:rPr>
              <a:t>KLIENT</a:t>
            </a:r>
            <a:endParaRPr sz="2200" b="1" spc="100" dirty="0">
              <a:latin typeface="Verdana" panose="020B0604030504040204" pitchFamily="34" charset="0"/>
              <a:ea typeface="Verdana" panose="020B0604030504040204" pitchFamily="34" charset="0"/>
              <a:cs typeface="Verdana" panose="020B0604030504040204" pitchFamily="34" charset="0"/>
            </a:endParaRPr>
          </a:p>
        </p:txBody>
      </p:sp>
      <p:sp>
        <p:nvSpPr>
          <p:cNvPr id="32" name="Nadpis 1">
            <a:extLst>
              <a:ext uri="{FF2B5EF4-FFF2-40B4-BE49-F238E27FC236}">
                <a16:creationId xmlns:a16="http://schemas.microsoft.com/office/drawing/2014/main" id="{3706DCF4-72F7-4D49-AC9C-E067EC514FE2}"/>
              </a:ext>
            </a:extLst>
          </p:cNvPr>
          <p:cNvSpPr>
            <a:spLocks noGrp="1"/>
          </p:cNvSpPr>
          <p:nvPr>
            <p:ph type="title"/>
          </p:nvPr>
        </p:nvSpPr>
        <p:spPr>
          <a:xfrm>
            <a:off x="852488" y="0"/>
            <a:ext cx="9601200" cy="1325563"/>
          </a:xfrm>
        </p:spPr>
        <p:txBody>
          <a:bodyPr>
            <a:normAutofit/>
          </a:bodyPr>
          <a:lstStyle/>
          <a:p>
            <a:r>
              <a:rPr lang="cs-CZ" sz="2800" b="1" dirty="0">
                <a:latin typeface="Verdana" panose="020B0604030504040204" pitchFamily="34" charset="0"/>
                <a:ea typeface="Verdana" panose="020B0604030504040204" pitchFamily="34" charset="0"/>
                <a:cs typeface="Verdana" panose="020B0604030504040204" pitchFamily="34" charset="0"/>
              </a:rPr>
              <a:t>Strategické cíle</a:t>
            </a:r>
          </a:p>
        </p:txBody>
      </p:sp>
    </p:spTree>
    <p:extLst>
      <p:ext uri="{BB962C8B-B14F-4D97-AF65-F5344CB8AC3E}">
        <p14:creationId xmlns:p14="http://schemas.microsoft.com/office/powerpoint/2010/main" val="6823249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adpis 1">
            <a:extLst>
              <a:ext uri="{FF2B5EF4-FFF2-40B4-BE49-F238E27FC236}">
                <a16:creationId xmlns:a16="http://schemas.microsoft.com/office/drawing/2014/main" id="{55118F43-0E42-A14F-87CB-F062B18F4F30}"/>
              </a:ext>
            </a:extLst>
          </p:cNvPr>
          <p:cNvSpPr>
            <a:spLocks noGrp="1"/>
          </p:cNvSpPr>
          <p:nvPr>
            <p:ph type="title"/>
          </p:nvPr>
        </p:nvSpPr>
        <p:spPr>
          <a:xfrm>
            <a:off x="852488" y="0"/>
            <a:ext cx="9601200" cy="1325563"/>
          </a:xfrm>
        </p:spPr>
        <p:txBody>
          <a:bodyPr>
            <a:normAutofit/>
          </a:bodyPr>
          <a:lstStyle/>
          <a:p>
            <a:r>
              <a:rPr lang="cs-CZ" sz="2600" b="1" dirty="0">
                <a:latin typeface="Verdana" panose="020B0604030504040204" pitchFamily="34" charset="0"/>
                <a:ea typeface="Verdana" panose="020B0604030504040204" pitchFamily="34" charset="0"/>
                <a:cs typeface="Verdana" panose="020B0604030504040204" pitchFamily="34" charset="0"/>
              </a:rPr>
              <a:t>C1: Moderní organizace – PRIORITY (1/2)</a:t>
            </a:r>
          </a:p>
        </p:txBody>
      </p:sp>
      <p:graphicFrame>
        <p:nvGraphicFramePr>
          <p:cNvPr id="33" name="Content Placeholder 11">
            <a:extLst>
              <a:ext uri="{FF2B5EF4-FFF2-40B4-BE49-F238E27FC236}">
                <a16:creationId xmlns:a16="http://schemas.microsoft.com/office/drawing/2014/main" id="{BE22A0A9-29AD-C34B-A46E-6AE81115CAEE}"/>
              </a:ext>
            </a:extLst>
          </p:cNvPr>
          <p:cNvGraphicFramePr>
            <a:graphicFrameLocks/>
          </p:cNvGraphicFramePr>
          <p:nvPr>
            <p:extLst>
              <p:ext uri="{D42A27DB-BD31-4B8C-83A1-F6EECF244321}">
                <p14:modId xmlns:p14="http://schemas.microsoft.com/office/powerpoint/2010/main" val="84746797"/>
              </p:ext>
            </p:extLst>
          </p:nvPr>
        </p:nvGraphicFramePr>
        <p:xfrm>
          <a:off x="921858" y="1827289"/>
          <a:ext cx="10348285" cy="4845392"/>
        </p:xfrm>
        <a:graphic>
          <a:graphicData uri="http://schemas.openxmlformats.org/drawingml/2006/table">
            <a:tbl>
              <a:tblPr bandRow="1">
                <a:tableStyleId>{5C22544A-7EE6-4342-B048-85BDC9FD1C3A}</a:tableStyleId>
              </a:tblPr>
              <a:tblGrid>
                <a:gridCol w="3222803">
                  <a:extLst>
                    <a:ext uri="{9D8B030D-6E8A-4147-A177-3AD203B41FA5}">
                      <a16:colId xmlns:a16="http://schemas.microsoft.com/office/drawing/2014/main" val="20000"/>
                    </a:ext>
                  </a:extLst>
                </a:gridCol>
                <a:gridCol w="339938">
                  <a:extLst>
                    <a:ext uri="{9D8B030D-6E8A-4147-A177-3AD203B41FA5}">
                      <a16:colId xmlns:a16="http://schemas.microsoft.com/office/drawing/2014/main" val="20001"/>
                    </a:ext>
                  </a:extLst>
                </a:gridCol>
                <a:gridCol w="3222803">
                  <a:extLst>
                    <a:ext uri="{9D8B030D-6E8A-4147-A177-3AD203B41FA5}">
                      <a16:colId xmlns:a16="http://schemas.microsoft.com/office/drawing/2014/main" val="20002"/>
                    </a:ext>
                  </a:extLst>
                </a:gridCol>
                <a:gridCol w="339938">
                  <a:extLst>
                    <a:ext uri="{9D8B030D-6E8A-4147-A177-3AD203B41FA5}">
                      <a16:colId xmlns:a16="http://schemas.microsoft.com/office/drawing/2014/main" val="20003"/>
                    </a:ext>
                  </a:extLst>
                </a:gridCol>
                <a:gridCol w="3222803">
                  <a:extLst>
                    <a:ext uri="{9D8B030D-6E8A-4147-A177-3AD203B41FA5}">
                      <a16:colId xmlns:a16="http://schemas.microsoft.com/office/drawing/2014/main" val="20004"/>
                    </a:ext>
                  </a:extLst>
                </a:gridCol>
              </a:tblGrid>
              <a:tr h="342171">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cs-CZ" sz="1000" b="1" i="1" u="none" noProof="0" dirty="0">
                          <a:latin typeface="Verdana" panose="020B0604030504040204" pitchFamily="34" charset="0"/>
                          <a:ea typeface="Verdana" panose="020B0604030504040204" pitchFamily="34" charset="0"/>
                          <a:cs typeface="Verdana" panose="020B0604030504040204" pitchFamily="34" charset="0"/>
                        </a:rPr>
                        <a:t>P1: Marketing a PR</a:t>
                      </a:r>
                    </a:p>
                  </a:txBody>
                  <a:tcPr anchor="ctr">
                    <a:lnB w="38100" cap="flat" cmpd="sng" algn="ctr">
                      <a:solidFill>
                        <a:srgbClr val="53B0AE"/>
                      </a:solidFill>
                      <a:prstDash val="solid"/>
                      <a:round/>
                      <a:headEnd type="none" w="med" len="med"/>
                      <a:tailEnd type="none" w="med" len="med"/>
                    </a:lnB>
                    <a:solidFill>
                      <a:schemeClr val="bg1"/>
                    </a:solidFill>
                  </a:tcPr>
                </a:tc>
                <a:tc rowSpan="2">
                  <a:txBody>
                    <a:bodyPr/>
                    <a:lstStyle/>
                    <a:p>
                      <a:pPr algn="ctr"/>
                      <a:endParaRPr lang="cs-CZ" sz="1000" b="0" i="1" u="none" noProof="0" dirty="0">
                        <a:latin typeface="Verdana" panose="020B0604030504040204" pitchFamily="34" charset="0"/>
                        <a:ea typeface="Verdana" panose="020B0604030504040204" pitchFamily="34" charset="0"/>
                        <a:cs typeface="Verdana" panose="020B0604030504040204" pitchFamily="34" charset="0"/>
                      </a:endParaRPr>
                    </a:p>
                  </a:txBody>
                  <a:tcPr anchor="ctr">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cs-CZ" sz="1000" b="1" i="1" u="none" noProof="0" dirty="0">
                          <a:latin typeface="Verdana" panose="020B0604030504040204" pitchFamily="34" charset="0"/>
                          <a:ea typeface="Verdana" panose="020B0604030504040204" pitchFamily="34" charset="0"/>
                          <a:cs typeface="Verdana" panose="020B0604030504040204" pitchFamily="34" charset="0"/>
                        </a:rPr>
                        <a:t>P2: Otevřenost a komunikace</a:t>
                      </a:r>
                    </a:p>
                  </a:txBody>
                  <a:tcPr anchor="ctr">
                    <a:lnB w="38100" cap="flat" cmpd="sng" algn="ctr">
                      <a:solidFill>
                        <a:srgbClr val="53B0AE"/>
                      </a:solidFill>
                      <a:prstDash val="solid"/>
                      <a:round/>
                      <a:headEnd type="none" w="med" len="med"/>
                      <a:tailEnd type="none" w="med" len="med"/>
                    </a:lnB>
                    <a:solidFill>
                      <a:schemeClr val="bg1"/>
                    </a:solidFill>
                  </a:tcPr>
                </a:tc>
                <a:tc rowSpan="2">
                  <a:txBody>
                    <a:bodyPr/>
                    <a:lstStyle/>
                    <a:p>
                      <a:pPr algn="ctr"/>
                      <a:endParaRPr lang="cs-CZ" sz="1000" b="0" i="1" u="none" noProof="0" dirty="0">
                        <a:latin typeface="Verdana" panose="020B0604030504040204" pitchFamily="34" charset="0"/>
                        <a:ea typeface="Verdana" panose="020B0604030504040204" pitchFamily="34" charset="0"/>
                        <a:cs typeface="Verdana" panose="020B0604030504040204" pitchFamily="34" charset="0"/>
                      </a:endParaRPr>
                    </a:p>
                  </a:txBody>
                  <a:tcPr anchor="ctr">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cs-CZ" sz="1000" b="1" i="1" u="none" noProof="0" dirty="0">
                          <a:latin typeface="Verdana" panose="020B0604030504040204" pitchFamily="34" charset="0"/>
                          <a:ea typeface="Verdana" panose="020B0604030504040204" pitchFamily="34" charset="0"/>
                          <a:cs typeface="Verdana" panose="020B0604030504040204" pitchFamily="34" charset="0"/>
                        </a:rPr>
                        <a:t>P3: Styl řízení</a:t>
                      </a:r>
                    </a:p>
                  </a:txBody>
                  <a:tcPr anchor="ctr">
                    <a:lnB w="38100" cap="flat" cmpd="sng" algn="ctr">
                      <a:solidFill>
                        <a:srgbClr val="53B0AE"/>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8819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000" b="0" i="0" noProof="0" dirty="0">
                          <a:latin typeface="Verdana" panose="020B0604030504040204" pitchFamily="34" charset="0"/>
                          <a:ea typeface="Verdana" panose="020B0604030504040204" pitchFamily="34" charset="0"/>
                          <a:cs typeface="Verdana" panose="020B0604030504040204" pitchFamily="34" charset="0"/>
                        </a:rPr>
                        <a:t>K prezentaci využíváme dostupné a účinné komunikační kanály (www stránky, </a:t>
                      </a:r>
                      <a:r>
                        <a:rPr lang="cs-CZ" sz="1000" b="0" i="0" noProof="0" dirty="0" err="1">
                          <a:latin typeface="Verdana" panose="020B0604030504040204" pitchFamily="34" charset="0"/>
                          <a:ea typeface="Verdana" panose="020B0604030504040204" pitchFamily="34" charset="0"/>
                          <a:cs typeface="Verdana" panose="020B0604030504040204" pitchFamily="34" charset="0"/>
                        </a:rPr>
                        <a:t>facebook</a:t>
                      </a:r>
                      <a:r>
                        <a:rPr lang="cs-CZ" sz="1000" b="0" i="0" noProof="0" dirty="0">
                          <a:latin typeface="Verdana" panose="020B0604030504040204" pitchFamily="34" charset="0"/>
                          <a:ea typeface="Verdana" panose="020B0604030504040204" pitchFamily="34" charset="0"/>
                          <a:cs typeface="Verdana" panose="020B0604030504040204" pitchFamily="34" charset="0"/>
                        </a:rPr>
                        <a:t>, internet apod.)</a:t>
                      </a:r>
                    </a:p>
                    <a:p>
                      <a:pPr marL="0" marR="0" lvl="0" indent="0" algn="l" defTabSz="1219170" rtl="0" eaLnBrk="1" fontAlgn="auto" latinLnBrk="0" hangingPunct="1">
                        <a:lnSpc>
                          <a:spcPct val="100000"/>
                        </a:lnSpc>
                        <a:spcBef>
                          <a:spcPts val="0"/>
                        </a:spcBef>
                        <a:spcAft>
                          <a:spcPts val="0"/>
                        </a:spcAft>
                        <a:buClrTx/>
                        <a:buSzTx/>
                        <a:buFontTx/>
                        <a:buNone/>
                        <a:tabLst/>
                        <a:defRPr/>
                      </a:pPr>
                      <a:endParaRPr lang="cs-CZ" sz="1000" b="0" i="1" u="none" noProof="0" dirty="0">
                        <a:latin typeface="Verdana" panose="020B0604030504040204" pitchFamily="34" charset="0"/>
                        <a:ea typeface="Verdana" panose="020B0604030504040204" pitchFamily="34" charset="0"/>
                        <a:cs typeface="Verdana" panose="020B060403050404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cs-CZ" sz="1000" b="0" i="1" u="none" noProof="0" dirty="0">
                        <a:latin typeface="Verdana" panose="020B0604030504040204" pitchFamily="34" charset="0"/>
                        <a:ea typeface="Verdana" panose="020B0604030504040204" pitchFamily="34" charset="0"/>
                        <a:cs typeface="Verdana" panose="020B060403050404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cs-CZ" sz="1000" b="0" i="1" u="none" noProof="0" dirty="0">
                        <a:latin typeface="Verdana" panose="020B0604030504040204" pitchFamily="34" charset="0"/>
                        <a:ea typeface="Verdana" panose="020B0604030504040204" pitchFamily="34" charset="0"/>
                        <a:cs typeface="Verdana" panose="020B060403050404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cs-CZ" sz="1000" b="0" i="1" u="none" noProof="0" dirty="0">
                        <a:latin typeface="Verdana" panose="020B0604030504040204" pitchFamily="34" charset="0"/>
                        <a:ea typeface="Verdana" panose="020B0604030504040204" pitchFamily="34" charset="0"/>
                        <a:cs typeface="Verdana" panose="020B060403050404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cs-CZ" sz="1000" b="0" i="1" u="none" noProof="0" dirty="0">
                        <a:latin typeface="Verdana" panose="020B0604030504040204" pitchFamily="34" charset="0"/>
                        <a:ea typeface="Verdana" panose="020B0604030504040204" pitchFamily="34" charset="0"/>
                        <a:cs typeface="Verdana" panose="020B060403050404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cs-CZ" sz="1000" b="0" i="1" u="none" noProof="0" dirty="0">
                        <a:latin typeface="Verdana" panose="020B0604030504040204" pitchFamily="34" charset="0"/>
                        <a:ea typeface="Verdana" panose="020B0604030504040204" pitchFamily="34" charset="0"/>
                        <a:cs typeface="Verdana" panose="020B060403050404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cs-CZ" sz="1000" b="0" i="1" u="none" noProof="0" dirty="0">
                        <a:latin typeface="Verdana" panose="020B0604030504040204" pitchFamily="34" charset="0"/>
                        <a:ea typeface="Verdana" panose="020B0604030504040204" pitchFamily="34" charset="0"/>
                        <a:cs typeface="Verdana" panose="020B060403050404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cs-CZ" sz="1000" b="0" i="1" u="none" noProof="0" dirty="0">
                        <a:latin typeface="Verdana" panose="020B0604030504040204" pitchFamily="34" charset="0"/>
                        <a:ea typeface="Verdana" panose="020B0604030504040204" pitchFamily="34" charset="0"/>
                        <a:cs typeface="Verdana" panose="020B060403050404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cs-CZ" sz="1000" b="0" i="1" u="none" noProof="0" dirty="0">
                        <a:latin typeface="Verdana" panose="020B0604030504040204" pitchFamily="34" charset="0"/>
                        <a:ea typeface="Verdana" panose="020B0604030504040204" pitchFamily="34" charset="0"/>
                        <a:cs typeface="Verdana" panose="020B060403050404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cs-CZ" sz="1000" b="0" i="1" u="none" noProof="0" dirty="0">
                        <a:latin typeface="Verdana" panose="020B0604030504040204" pitchFamily="34" charset="0"/>
                        <a:ea typeface="Verdana" panose="020B0604030504040204" pitchFamily="34" charset="0"/>
                        <a:cs typeface="Verdana" panose="020B0604030504040204" pitchFamily="34" charset="0"/>
                      </a:endParaRPr>
                    </a:p>
                  </a:txBody>
                  <a:tcPr>
                    <a:lnT w="38100" cap="flat" cmpd="sng" algn="ctr">
                      <a:solidFill>
                        <a:srgbClr val="53B0AE"/>
                      </a:solidFill>
                      <a:prstDash val="solid"/>
                      <a:round/>
                      <a:headEnd type="none" w="med" len="med"/>
                      <a:tailEnd type="none" w="med" len="med"/>
                    </a:lnT>
                    <a:solidFill>
                      <a:schemeClr val="bg1"/>
                    </a:solidFill>
                  </a:tcPr>
                </a:tc>
                <a:tc vMerge="1">
                  <a:txBody>
                    <a:bodyPr/>
                    <a:lstStyle/>
                    <a:p>
                      <a:endParaRPr lang="nl-NL" sz="1000" dirty="0"/>
                    </a:p>
                  </a:txBody>
                  <a:tcPr>
                    <a:lnT w="28575" cap="flat" cmpd="sng" algn="ctr">
                      <a:solidFill>
                        <a:schemeClr val="accent1"/>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cs-CZ" sz="1000" b="0" i="0" u="none" noProof="0" dirty="0">
                          <a:latin typeface="Verdana" panose="020B0604030504040204" pitchFamily="34" charset="0"/>
                          <a:ea typeface="Verdana" panose="020B0604030504040204" pitchFamily="34" charset="0"/>
                          <a:cs typeface="Verdana" panose="020B0604030504040204" pitchFamily="34" charset="0"/>
                        </a:rPr>
                        <a:t>Jsme otevřenou a veřejnou organizací, kde může každý říct, co si myslí. Komunikace je naše cesta k efektivní spolupráci</a:t>
                      </a:r>
                      <a:r>
                        <a:rPr lang="cs-CZ" sz="1000" b="0" i="1" u="none" noProof="0" dirty="0">
                          <a:latin typeface="Verdana" panose="020B0604030504040204" pitchFamily="34" charset="0"/>
                          <a:ea typeface="Verdana" panose="020B0604030504040204" pitchFamily="34" charset="0"/>
                          <a:cs typeface="Verdana" panose="020B0604030504040204" pitchFamily="34" charset="0"/>
                        </a:rPr>
                        <a:t>.</a:t>
                      </a:r>
                    </a:p>
                    <a:p>
                      <a:endParaRPr lang="cs-CZ" sz="1000" b="0" i="1" u="none" noProof="0" dirty="0">
                        <a:latin typeface="Verdana" panose="020B0604030504040204" pitchFamily="34" charset="0"/>
                        <a:ea typeface="Verdana" panose="020B0604030504040204" pitchFamily="34" charset="0"/>
                        <a:cs typeface="Verdana" panose="020B0604030504040204" pitchFamily="34" charset="0"/>
                      </a:endParaRPr>
                    </a:p>
                  </a:txBody>
                  <a:tcPr>
                    <a:lnT w="38100" cap="flat" cmpd="sng" algn="ctr">
                      <a:solidFill>
                        <a:srgbClr val="53B0AE"/>
                      </a:solidFill>
                      <a:prstDash val="solid"/>
                      <a:round/>
                      <a:headEnd type="none" w="med" len="med"/>
                      <a:tailEnd type="none" w="med" len="med"/>
                    </a:lnT>
                    <a:solidFill>
                      <a:schemeClr val="bg1"/>
                    </a:solidFill>
                  </a:tcPr>
                </a:tc>
                <a:tc vMerge="1">
                  <a:txBody>
                    <a:bodyPr/>
                    <a:lstStyle/>
                    <a:p>
                      <a:endParaRPr lang="nl-NL" sz="1000"/>
                    </a:p>
                  </a:txBody>
                  <a:tcPr>
                    <a:lnT w="28575" cap="flat" cmpd="sng" algn="ctr">
                      <a:solidFill>
                        <a:schemeClr val="accent1"/>
                      </a:solidFill>
                      <a:prstDash val="solid"/>
                      <a:round/>
                      <a:headEnd type="none" w="med" len="med"/>
                      <a:tailEnd type="none" w="med" len="med"/>
                    </a:lnT>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cs-CZ" sz="1000" i="0" dirty="0">
                          <a:latin typeface="Verdana" panose="020B0604030504040204" pitchFamily="34" charset="0"/>
                          <a:ea typeface="Verdana" panose="020B0604030504040204" pitchFamily="34" charset="0"/>
                          <a:cs typeface="Verdana" panose="020B0604030504040204" pitchFamily="34" charset="0"/>
                        </a:rPr>
                        <a:t>Prosazujeme demokratický styl řízení. Do rozhodovacích procesů se snažíme zapojovat všechny zaměstnance.</a:t>
                      </a:r>
                      <a:endParaRPr lang="cs-CZ" sz="1000" b="0" i="0" u="none" noProof="0" dirty="0">
                        <a:latin typeface="Verdana" panose="020B0604030504040204" pitchFamily="34" charset="0"/>
                        <a:ea typeface="Verdana" panose="020B0604030504040204" pitchFamily="34" charset="0"/>
                        <a:cs typeface="Verdana" panose="020B0604030504040204" pitchFamily="34" charset="0"/>
                      </a:endParaRPr>
                    </a:p>
                  </a:txBody>
                  <a:tcPr>
                    <a:lnT w="38100" cap="flat" cmpd="sng" algn="ctr">
                      <a:solidFill>
                        <a:srgbClr val="53B0AE"/>
                      </a:solidFill>
                      <a:prstDash val="solid"/>
                      <a:round/>
                      <a:headEnd type="none" w="med" len="med"/>
                      <a:tailEnd type="none" w="med" len="med"/>
                    </a:lnT>
                    <a:solidFill>
                      <a:schemeClr val="bg1"/>
                    </a:solidFill>
                  </a:tcPr>
                </a:tc>
                <a:extLst>
                  <a:ext uri="{0D108BD9-81ED-4DB2-BD59-A6C34878D82A}">
                    <a16:rowId xmlns:a16="http://schemas.microsoft.com/office/drawing/2014/main" val="10001"/>
                  </a:ext>
                </a:extLst>
              </a:tr>
              <a:tr h="342171">
                <a:tc>
                  <a:txBody>
                    <a:bodyPr/>
                    <a:lstStyle/>
                    <a:p>
                      <a:pPr marL="0" algn="ctr" defTabSz="1219170" rtl="0" eaLnBrk="1" latinLnBrk="0" hangingPunct="1"/>
                      <a:endParaRPr lang="cs-CZ" sz="1000" b="0" i="1" u="none" noProof="0" dirty="0">
                        <a:latin typeface="Verdana" panose="020B0604030504040204" pitchFamily="34" charset="0"/>
                        <a:ea typeface="Verdana" panose="020B0604030504040204" pitchFamily="34" charset="0"/>
                        <a:cs typeface="Verdana" panose="020B0604030504040204" pitchFamily="34" charset="0"/>
                      </a:endParaRPr>
                    </a:p>
                    <a:p>
                      <a:pPr marL="0" algn="ctr" defTabSz="1219170" rtl="0" eaLnBrk="1" latinLnBrk="0" hangingPunct="1"/>
                      <a:endParaRPr lang="cs-CZ" sz="1000" b="0" i="1" u="none" kern="1200" noProof="0" dirty="0">
                        <a:solidFill>
                          <a:schemeClr val="dk1"/>
                        </a:solidFill>
                        <a:latin typeface="Verdana" panose="020B0604030504040204" pitchFamily="34" charset="0"/>
                        <a:ea typeface="Verdana" panose="020B0604030504040204" pitchFamily="34" charset="0"/>
                        <a:cs typeface="Verdana" panose="020B0604030504040204" pitchFamily="34" charset="0"/>
                      </a:endParaRPr>
                    </a:p>
                    <a:p>
                      <a:pPr marL="0" algn="l" defTabSz="1219170" rtl="0" eaLnBrk="1" latinLnBrk="0" hangingPunct="1"/>
                      <a:r>
                        <a:rPr lang="cs-CZ" sz="1000" b="1" i="1" u="none" kern="1200" noProof="0" dirty="0">
                          <a:solidFill>
                            <a:schemeClr val="dk1"/>
                          </a:solidFill>
                          <a:latin typeface="Verdana" panose="020B0604030504040204" pitchFamily="34" charset="0"/>
                          <a:ea typeface="Verdana" panose="020B0604030504040204" pitchFamily="34" charset="0"/>
                          <a:cs typeface="Verdana" panose="020B0604030504040204" pitchFamily="34" charset="0"/>
                        </a:rPr>
                        <a:t>Opatření</a:t>
                      </a:r>
                    </a:p>
                  </a:txBody>
                  <a:tcPr anchor="ctr">
                    <a:lnB w="12700" cap="flat" cmpd="sng" algn="ctr">
                      <a:solidFill>
                        <a:srgbClr val="7030A0"/>
                      </a:solidFill>
                      <a:prstDash val="solid"/>
                      <a:round/>
                      <a:headEnd type="none" w="med" len="med"/>
                      <a:tailEnd type="none" w="med" len="med"/>
                    </a:lnB>
                    <a:solidFill>
                      <a:schemeClr val="bg1"/>
                    </a:solidFill>
                  </a:tcPr>
                </a:tc>
                <a:tc rowSpan="2">
                  <a:txBody>
                    <a:bodyPr/>
                    <a:lstStyle/>
                    <a:p>
                      <a:pPr marL="0" algn="ctr" defTabSz="1219170" rtl="0" eaLnBrk="1" latinLnBrk="0" hangingPunct="1"/>
                      <a:endParaRPr lang="cs-CZ" sz="1000" b="0" i="1" u="none" kern="1200" noProof="0" dirty="0">
                        <a:solidFill>
                          <a:schemeClr val="dk1"/>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bg1"/>
                    </a:solidFill>
                  </a:tcPr>
                </a:tc>
                <a:tc>
                  <a:txBody>
                    <a:bodyPr/>
                    <a:lstStyle/>
                    <a:p>
                      <a:pPr marL="0" algn="ctr" defTabSz="1219170" rtl="0" eaLnBrk="1" latinLnBrk="0" hangingPunct="1"/>
                      <a:endParaRPr lang="cs-CZ" sz="1000" b="0" i="1" u="none" kern="1200" noProof="0" dirty="0">
                        <a:solidFill>
                          <a:schemeClr val="dk1"/>
                        </a:solidFill>
                        <a:latin typeface="Verdana" panose="020B0604030504040204" pitchFamily="34" charset="0"/>
                        <a:ea typeface="Verdana" panose="020B0604030504040204" pitchFamily="34" charset="0"/>
                        <a:cs typeface="Verdana" panose="020B0604030504040204" pitchFamily="34" charset="0"/>
                      </a:endParaRPr>
                    </a:p>
                    <a:p>
                      <a:pPr marL="0" algn="ctr" defTabSz="1219170" rtl="0" eaLnBrk="1" latinLnBrk="0" hangingPunct="1"/>
                      <a:endParaRPr lang="cs-CZ" sz="1000" b="0" i="1" u="none" kern="1200" noProof="0" dirty="0">
                        <a:solidFill>
                          <a:schemeClr val="dk1"/>
                        </a:solidFill>
                        <a:latin typeface="Verdana" panose="020B0604030504040204" pitchFamily="34" charset="0"/>
                        <a:ea typeface="Verdana" panose="020B0604030504040204" pitchFamily="34" charset="0"/>
                        <a:cs typeface="Verdana" panose="020B0604030504040204" pitchFamily="34" charset="0"/>
                      </a:endParaRPr>
                    </a:p>
                    <a:p>
                      <a:pPr marL="0" algn="l" defTabSz="1219170" rtl="0" eaLnBrk="1" latinLnBrk="0" hangingPunct="1"/>
                      <a:r>
                        <a:rPr lang="cs-CZ" sz="1000" b="1" i="1" u="none" kern="1200" noProof="0" dirty="0">
                          <a:solidFill>
                            <a:schemeClr val="dk1"/>
                          </a:solidFill>
                          <a:latin typeface="Verdana" panose="020B0604030504040204" pitchFamily="34" charset="0"/>
                          <a:ea typeface="Verdana" panose="020B0604030504040204" pitchFamily="34" charset="0"/>
                          <a:cs typeface="Verdana" panose="020B0604030504040204" pitchFamily="34" charset="0"/>
                        </a:rPr>
                        <a:t>Opatření</a:t>
                      </a:r>
                    </a:p>
                  </a:txBody>
                  <a:tcPr anchor="ctr">
                    <a:lnB w="12700" cap="flat" cmpd="sng" algn="ctr">
                      <a:solidFill>
                        <a:srgbClr val="7030A0"/>
                      </a:solidFill>
                      <a:prstDash val="solid"/>
                      <a:round/>
                      <a:headEnd type="none" w="med" len="med"/>
                      <a:tailEnd type="none" w="med" len="med"/>
                    </a:lnB>
                    <a:solidFill>
                      <a:schemeClr val="bg1"/>
                    </a:solidFill>
                  </a:tcPr>
                </a:tc>
                <a:tc rowSpan="2">
                  <a:txBody>
                    <a:bodyPr/>
                    <a:lstStyle/>
                    <a:p>
                      <a:pPr marL="0" algn="ctr" defTabSz="1219170" rtl="0" eaLnBrk="1" latinLnBrk="0" hangingPunct="1"/>
                      <a:endParaRPr lang="cs-CZ" sz="1000" b="0" i="1" u="none" kern="1200" noProof="0">
                        <a:solidFill>
                          <a:schemeClr val="dk1"/>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bg1"/>
                    </a:solidFill>
                  </a:tcPr>
                </a:tc>
                <a:tc>
                  <a:txBody>
                    <a:bodyPr/>
                    <a:lstStyle/>
                    <a:p>
                      <a:pPr marL="0" algn="ctr" defTabSz="1219170" rtl="0" eaLnBrk="1" latinLnBrk="0" hangingPunct="1"/>
                      <a:endParaRPr lang="cs-CZ" sz="1000" b="0" i="1" u="none" kern="1200" noProof="0" dirty="0">
                        <a:solidFill>
                          <a:schemeClr val="dk1"/>
                        </a:solidFill>
                        <a:latin typeface="Verdana" panose="020B0604030504040204" pitchFamily="34" charset="0"/>
                        <a:ea typeface="Verdana" panose="020B0604030504040204" pitchFamily="34" charset="0"/>
                        <a:cs typeface="Verdana" panose="020B0604030504040204" pitchFamily="34" charset="0"/>
                      </a:endParaRPr>
                    </a:p>
                    <a:p>
                      <a:pPr marL="0" algn="ctr" defTabSz="1219170" rtl="0" eaLnBrk="1" latinLnBrk="0" hangingPunct="1"/>
                      <a:endParaRPr lang="cs-CZ" sz="1000" b="0" i="1" u="none" kern="1200" noProof="0" dirty="0">
                        <a:solidFill>
                          <a:schemeClr val="dk1"/>
                        </a:solidFill>
                        <a:latin typeface="Verdana" panose="020B0604030504040204" pitchFamily="34" charset="0"/>
                        <a:ea typeface="Verdana" panose="020B0604030504040204" pitchFamily="34" charset="0"/>
                        <a:cs typeface="Verdana" panose="020B0604030504040204" pitchFamily="34" charset="0"/>
                      </a:endParaRPr>
                    </a:p>
                    <a:p>
                      <a:pPr algn="l"/>
                      <a:r>
                        <a:rPr lang="cs-CZ" sz="1000" b="1" i="1" u="none" noProof="0" dirty="0">
                          <a:latin typeface="Verdana" panose="020B0604030504040204" pitchFamily="34" charset="0"/>
                          <a:ea typeface="Verdana" panose="020B0604030504040204" pitchFamily="34" charset="0"/>
                          <a:cs typeface="Verdana" panose="020B0604030504040204" pitchFamily="34" charset="0"/>
                        </a:rPr>
                        <a:t>Opatření</a:t>
                      </a:r>
                    </a:p>
                  </a:txBody>
                  <a:tcPr anchor="ctr">
                    <a:lnB w="12700" cap="flat" cmpd="sng" algn="ctr">
                      <a:solidFill>
                        <a:srgbClr val="7030A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881941">
                <a:tc>
                  <a:txBody>
                    <a:bodyPr/>
                    <a:lstStyle/>
                    <a:p>
                      <a:pPr lvl="0"/>
                      <a:endParaRPr lang="cs-CZ" sz="1000" b="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p>
                      <a:pPr lvl="0"/>
                      <a:r>
                        <a:rPr lang="cs-CZ" sz="1000" b="1" kern="1200" dirty="0">
                          <a:solidFill>
                            <a:srgbClr val="7030A0"/>
                          </a:solidFill>
                          <a:effectLst/>
                          <a:latin typeface="Verdana" panose="020B0604030504040204" pitchFamily="34" charset="0"/>
                          <a:ea typeface="Verdana" panose="020B0604030504040204" pitchFamily="34" charset="0"/>
                          <a:cs typeface="Verdana" panose="020B0604030504040204" pitchFamily="34" charset="0"/>
                        </a:rPr>
                        <a:t>O1.1.1: Identita</a:t>
                      </a:r>
                    </a:p>
                    <a:p>
                      <a:r>
                        <a:rPr lang="cs-CZ" sz="1000" b="0" i="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Pracujeme na povědomí o tom, kdo jsme.</a:t>
                      </a:r>
                      <a:endParaRPr lang="cs-CZ" sz="1000" b="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p>
                      <a:pPr lvl="0"/>
                      <a:endParaRPr lang="cs-CZ" sz="1000" b="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p>
                      <a:pPr lvl="0"/>
                      <a:r>
                        <a:rPr lang="cs-CZ" sz="1000" b="1" kern="1200" dirty="0">
                          <a:solidFill>
                            <a:srgbClr val="7030A0"/>
                          </a:solidFill>
                          <a:effectLst/>
                          <a:latin typeface="Verdana" panose="020B0604030504040204" pitchFamily="34" charset="0"/>
                          <a:ea typeface="Verdana" panose="020B0604030504040204" pitchFamily="34" charset="0"/>
                          <a:cs typeface="Verdana" panose="020B0604030504040204" pitchFamily="34" charset="0"/>
                        </a:rPr>
                        <a:t>O1.1.2: Nástroje</a:t>
                      </a:r>
                    </a:p>
                    <a:p>
                      <a:pPr lvl="0"/>
                      <a:r>
                        <a:rPr lang="cs-CZ" sz="1000" b="0" i="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K prezentaci využíváme širokou škálu marketingových nástrojů.</a:t>
                      </a:r>
                      <a:endParaRPr lang="cs-CZ" sz="1000" b="1" i="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p>
                      <a:pPr lvl="0"/>
                      <a:endParaRPr lang="cs-CZ" sz="1000" b="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p>
                      <a:pPr lvl="0"/>
                      <a:r>
                        <a:rPr lang="cs-CZ" sz="1000" b="1" kern="1200" dirty="0">
                          <a:solidFill>
                            <a:srgbClr val="7030A0"/>
                          </a:solidFill>
                          <a:effectLst/>
                          <a:latin typeface="Verdana" panose="020B0604030504040204" pitchFamily="34" charset="0"/>
                          <a:ea typeface="Verdana" panose="020B0604030504040204" pitchFamily="34" charset="0"/>
                          <a:cs typeface="Verdana" panose="020B0604030504040204" pitchFamily="34" charset="0"/>
                        </a:rPr>
                        <a:t>O1.1.3: Publicita</a:t>
                      </a:r>
                    </a:p>
                    <a:p>
                      <a:r>
                        <a:rPr lang="cs-CZ" sz="1000" b="0" i="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Chceme být co nejvíce vidět.</a:t>
                      </a:r>
                      <a:endParaRPr lang="cs-CZ" sz="1000" b="1" i="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p>
                      <a:endParaRPr lang="cs-CZ" sz="1000" b="0" i="1" u="none" noProof="0" dirty="0">
                        <a:latin typeface="Verdana" panose="020B0604030504040204" pitchFamily="34" charset="0"/>
                        <a:ea typeface="Verdana" panose="020B0604030504040204" pitchFamily="34" charset="0"/>
                        <a:cs typeface="Verdana" panose="020B0604030504040204" pitchFamily="34" charset="0"/>
                      </a:endParaRPr>
                    </a:p>
                  </a:txBody>
                  <a:tcPr>
                    <a:lnT w="12700" cap="flat" cmpd="sng" algn="ctr">
                      <a:solidFill>
                        <a:srgbClr val="7030A0"/>
                      </a:solidFill>
                      <a:prstDash val="solid"/>
                      <a:round/>
                      <a:headEnd type="none" w="med" len="med"/>
                      <a:tailEnd type="none" w="med" len="med"/>
                    </a:lnT>
                    <a:solidFill>
                      <a:schemeClr val="bg1"/>
                    </a:solidFill>
                  </a:tcPr>
                </a:tc>
                <a:tc vMerge="1">
                  <a:txBody>
                    <a:bodyPr/>
                    <a:lstStyle/>
                    <a:p>
                      <a:endParaRPr lang="nl-NL" sz="1000" dirty="0"/>
                    </a:p>
                  </a:txBody>
                  <a:tcPr>
                    <a:lnT w="28575" cap="flat" cmpd="sng" algn="ctr">
                      <a:solidFill>
                        <a:schemeClr val="accent1"/>
                      </a:solidFill>
                      <a:prstDash val="solid"/>
                      <a:round/>
                      <a:headEnd type="none" w="med" len="med"/>
                      <a:tailEnd type="none" w="med" len="med"/>
                    </a:lnT>
                  </a:tcPr>
                </a:tc>
                <a:tc>
                  <a:txBody>
                    <a:bodyPr/>
                    <a:lstStyle/>
                    <a:p>
                      <a:pPr lvl="0"/>
                      <a:endParaRPr lang="cs-CZ" sz="1000" b="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p>
                      <a:pPr lvl="0"/>
                      <a:r>
                        <a:rPr lang="cs-CZ" sz="1000" b="1" kern="1200" dirty="0">
                          <a:solidFill>
                            <a:srgbClr val="7030A0"/>
                          </a:solidFill>
                          <a:effectLst/>
                          <a:latin typeface="Verdana" panose="020B0604030504040204" pitchFamily="34" charset="0"/>
                          <a:ea typeface="Verdana" panose="020B0604030504040204" pitchFamily="34" charset="0"/>
                          <a:cs typeface="Verdana" panose="020B0604030504040204" pitchFamily="34" charset="0"/>
                        </a:rPr>
                        <a:t>O1.2.1: Partnerství</a:t>
                      </a:r>
                    </a:p>
                    <a:p>
                      <a:r>
                        <a:rPr lang="cs-CZ" sz="1000" b="0" i="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Navazujeme a udržujeme vztahy s místními institucemi.</a:t>
                      </a:r>
                      <a:endParaRPr lang="cs-CZ" sz="1000" b="1" i="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p>
                      <a:pPr lvl="0"/>
                      <a:endParaRPr lang="cs-CZ" sz="1000" b="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p>
                      <a:pPr lvl="0"/>
                      <a:r>
                        <a:rPr lang="cs-CZ" sz="1000" b="1" kern="1200" dirty="0">
                          <a:solidFill>
                            <a:srgbClr val="7030A0"/>
                          </a:solidFill>
                          <a:effectLst/>
                          <a:latin typeface="Verdana" panose="020B0604030504040204" pitchFamily="34" charset="0"/>
                          <a:ea typeface="Verdana" panose="020B0604030504040204" pitchFamily="34" charset="0"/>
                          <a:cs typeface="Verdana" panose="020B0604030504040204" pitchFamily="34" charset="0"/>
                        </a:rPr>
                        <a:t>O1.2.2: Součást veřejného života</a:t>
                      </a:r>
                    </a:p>
                    <a:p>
                      <a:r>
                        <a:rPr lang="cs-CZ" sz="1000" b="0" i="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Chceme být aktivní součástí života města.</a:t>
                      </a:r>
                      <a:endParaRPr lang="cs-CZ" sz="1000" b="1" i="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p>
                      <a:pPr lvl="0"/>
                      <a:endParaRPr lang="cs-CZ" sz="1000" b="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p>
                      <a:pPr lvl="0"/>
                      <a:r>
                        <a:rPr lang="cs-CZ" sz="1000" b="1" kern="1200" dirty="0">
                          <a:solidFill>
                            <a:srgbClr val="7030A0"/>
                          </a:solidFill>
                          <a:effectLst/>
                          <a:latin typeface="Verdana" panose="020B0604030504040204" pitchFamily="34" charset="0"/>
                          <a:ea typeface="Verdana" panose="020B0604030504040204" pitchFamily="34" charset="0"/>
                          <a:cs typeface="Verdana" panose="020B0604030504040204" pitchFamily="34" charset="0"/>
                        </a:rPr>
                        <a:t>O1.2.3: Transparentnost</a:t>
                      </a:r>
                    </a:p>
                    <a:p>
                      <a:r>
                        <a:rPr lang="cs-CZ" sz="1000" b="0" i="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Jsme veřejná organizace, nemáme co skrývat.</a:t>
                      </a:r>
                      <a:endParaRPr lang="cs-CZ" sz="1000" b="1" i="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000" b="0" i="1" u="none" noProof="0" dirty="0">
                        <a:latin typeface="Verdana" panose="020B0604030504040204" pitchFamily="34" charset="0"/>
                        <a:ea typeface="Verdana" panose="020B0604030504040204" pitchFamily="34" charset="0"/>
                        <a:cs typeface="Verdana" panose="020B0604030504040204" pitchFamily="34" charset="0"/>
                      </a:endParaRPr>
                    </a:p>
                  </a:txBody>
                  <a:tcPr>
                    <a:lnT w="12700" cap="flat" cmpd="sng" algn="ctr">
                      <a:solidFill>
                        <a:srgbClr val="7030A0"/>
                      </a:solidFill>
                      <a:prstDash val="solid"/>
                      <a:round/>
                      <a:headEnd type="none" w="med" len="med"/>
                      <a:tailEnd type="none" w="med" len="med"/>
                    </a:lnT>
                    <a:solidFill>
                      <a:schemeClr val="bg1"/>
                    </a:solidFill>
                  </a:tcPr>
                </a:tc>
                <a:tc vMerge="1">
                  <a:txBody>
                    <a:bodyPr/>
                    <a:lstStyle/>
                    <a:p>
                      <a:endParaRPr lang="nl-NL" sz="1000" dirty="0"/>
                    </a:p>
                  </a:txBody>
                  <a:tcPr>
                    <a:lnT w="28575" cap="flat" cmpd="sng" algn="ctr">
                      <a:solidFill>
                        <a:schemeClr val="accent1"/>
                      </a:solidFill>
                      <a:prstDash val="solid"/>
                      <a:round/>
                      <a:headEnd type="none" w="med" len="med"/>
                      <a:tailEnd type="none" w="med" len="med"/>
                    </a:lnT>
                  </a:tcPr>
                </a:tc>
                <a:tc>
                  <a:txBody>
                    <a:bodyPr/>
                    <a:lstStyle/>
                    <a:p>
                      <a:pPr lvl="0"/>
                      <a:endParaRPr lang="cs-CZ" sz="1000" b="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p>
                      <a:pPr lvl="0"/>
                      <a:r>
                        <a:rPr lang="cs-CZ" sz="1000" b="1" kern="1200" dirty="0">
                          <a:solidFill>
                            <a:srgbClr val="7030A0"/>
                          </a:solidFill>
                          <a:effectLst/>
                          <a:latin typeface="Verdana" panose="020B0604030504040204" pitchFamily="34" charset="0"/>
                          <a:ea typeface="Verdana" panose="020B0604030504040204" pitchFamily="34" charset="0"/>
                          <a:cs typeface="Verdana" panose="020B0604030504040204" pitchFamily="34" charset="0"/>
                        </a:rPr>
                        <a:t>O1.3.1: Týmová spolupráce</a:t>
                      </a:r>
                    </a:p>
                    <a:p>
                      <a:r>
                        <a:rPr lang="cs-CZ" sz="1000" b="0" i="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Pracujeme a rozhodujeme společně.</a:t>
                      </a:r>
                      <a:endParaRPr lang="cs-CZ" sz="1000" b="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p>
                      <a:pPr lvl="0"/>
                      <a:endParaRPr lang="cs-CZ" sz="1000" b="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p>
                      <a:pPr lvl="0"/>
                      <a:r>
                        <a:rPr lang="cs-CZ" sz="1000" b="1" kern="1200" dirty="0">
                          <a:solidFill>
                            <a:srgbClr val="7030A0"/>
                          </a:solidFill>
                          <a:effectLst/>
                          <a:latin typeface="Verdana" panose="020B0604030504040204" pitchFamily="34" charset="0"/>
                          <a:ea typeface="Verdana" panose="020B0604030504040204" pitchFamily="34" charset="0"/>
                          <a:cs typeface="Verdana" panose="020B0604030504040204" pitchFamily="34" charset="0"/>
                        </a:rPr>
                        <a:t>O1.3.2: Rozvoj kompetencí a dovedností</a:t>
                      </a:r>
                    </a:p>
                    <a:p>
                      <a:pPr lvl="0"/>
                      <a:r>
                        <a:rPr lang="cs-CZ" sz="1000" b="0" i="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Povinností vedoucích pracovníků je vzdělávat se a pracovat na sobě.</a:t>
                      </a:r>
                      <a:endParaRPr lang="cs-CZ" sz="1000" b="1" i="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p>
                      <a:pPr lvl="0"/>
                      <a:endParaRPr lang="cs-CZ" sz="1000" b="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p>
                      <a:pPr lvl="0"/>
                      <a:r>
                        <a:rPr lang="cs-CZ" sz="1000" b="1" kern="1200" dirty="0">
                          <a:solidFill>
                            <a:srgbClr val="7030A0"/>
                          </a:solidFill>
                          <a:effectLst/>
                          <a:latin typeface="Verdana" panose="020B0604030504040204" pitchFamily="34" charset="0"/>
                          <a:ea typeface="Verdana" panose="020B0604030504040204" pitchFamily="34" charset="0"/>
                          <a:cs typeface="Verdana" panose="020B0604030504040204" pitchFamily="34" charset="0"/>
                        </a:rPr>
                        <a:t>O1.3.3: Management změny</a:t>
                      </a:r>
                    </a:p>
                    <a:p>
                      <a:pPr lvl="0"/>
                      <a:r>
                        <a:rPr lang="cs-CZ" sz="1000" b="0" i="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Nebojíme se zkoušet nové věci a rozhodovat.</a:t>
                      </a:r>
                      <a:endParaRPr lang="cs-CZ" sz="1000" b="1" i="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txBody>
                  <a:tcPr>
                    <a:lnT w="12700" cap="flat" cmpd="sng" algn="ctr">
                      <a:solidFill>
                        <a:srgbClr val="7030A0"/>
                      </a:solidFill>
                      <a:prstDash val="solid"/>
                      <a:round/>
                      <a:headEnd type="none" w="med" len="med"/>
                      <a:tailEnd type="none" w="med" len="med"/>
                    </a:lnT>
                    <a:solidFill>
                      <a:schemeClr val="bg1"/>
                    </a:solidFill>
                  </a:tcPr>
                </a:tc>
                <a:extLst>
                  <a:ext uri="{0D108BD9-81ED-4DB2-BD59-A6C34878D82A}">
                    <a16:rowId xmlns:a16="http://schemas.microsoft.com/office/drawing/2014/main" val="10003"/>
                  </a:ext>
                </a:extLst>
              </a:tr>
            </a:tbl>
          </a:graphicData>
        </a:graphic>
      </p:graphicFrame>
      <p:sp>
        <p:nvSpPr>
          <p:cNvPr id="46" name="Obdélník 45">
            <a:extLst>
              <a:ext uri="{FF2B5EF4-FFF2-40B4-BE49-F238E27FC236}">
                <a16:creationId xmlns:a16="http://schemas.microsoft.com/office/drawing/2014/main" id="{E211B296-07DE-3B4E-99DA-5448A75AA89A}"/>
              </a:ext>
            </a:extLst>
          </p:cNvPr>
          <p:cNvSpPr/>
          <p:nvPr/>
        </p:nvSpPr>
        <p:spPr>
          <a:xfrm>
            <a:off x="852487" y="942772"/>
            <a:ext cx="10417655" cy="738664"/>
          </a:xfrm>
          <a:prstGeom prst="rect">
            <a:avLst/>
          </a:prstGeom>
        </p:spPr>
        <p:txBody>
          <a:bodyPr wrap="square">
            <a:spAutoFit/>
          </a:bodyPr>
          <a:lstStyle/>
          <a:p>
            <a:r>
              <a:rPr lang="cs-CZ" sz="1400" i="1" spc="70" dirty="0">
                <a:latin typeface="Verdana" panose="020B0604030504040204" pitchFamily="34" charset="0"/>
                <a:ea typeface="Verdana" panose="020B0604030504040204" pitchFamily="34" charset="0"/>
                <a:cs typeface="Verdana" panose="020B0604030504040204" pitchFamily="34" charset="0"/>
              </a:rPr>
              <a:t>Cílem je </a:t>
            </a:r>
            <a:r>
              <a:rPr lang="cs-CZ" sz="1400" b="1" i="1" spc="70" dirty="0">
                <a:latin typeface="Verdana" panose="020B0604030504040204" pitchFamily="34" charset="0"/>
                <a:ea typeface="Verdana" panose="020B0604030504040204" pitchFamily="34" charset="0"/>
                <a:cs typeface="Verdana" panose="020B0604030504040204" pitchFamily="34" charset="0"/>
              </a:rPr>
              <a:t>soustavným procesem </a:t>
            </a:r>
            <a:r>
              <a:rPr lang="cs-CZ" sz="1400" i="1" spc="70" dirty="0">
                <a:latin typeface="Verdana" panose="020B0604030504040204" pitchFamily="34" charset="0"/>
                <a:ea typeface="Verdana" panose="020B0604030504040204" pitchFamily="34" charset="0"/>
                <a:cs typeface="Verdana" panose="020B0604030504040204" pitchFamily="34" charset="0"/>
              </a:rPr>
              <a:t>zefektivňovat systém řízení organizace. Organizace usnadňuje práci lidem, vytváří dobré předpoklady pro práci, jasně a srozumitelně komunikuje. Využívá svého vnitřního potenciálu, kterého si váží a systematicky jej rozvíjí.</a:t>
            </a:r>
          </a:p>
        </p:txBody>
      </p:sp>
      <p:sp>
        <p:nvSpPr>
          <p:cNvPr id="16" name="Šestiúhelník 15">
            <a:extLst>
              <a:ext uri="{FF2B5EF4-FFF2-40B4-BE49-F238E27FC236}">
                <a16:creationId xmlns:a16="http://schemas.microsoft.com/office/drawing/2014/main" id="{EC3B25F4-7CE4-834D-91B6-421E9628801C}"/>
              </a:ext>
            </a:extLst>
          </p:cNvPr>
          <p:cNvSpPr/>
          <p:nvPr/>
        </p:nvSpPr>
        <p:spPr>
          <a:xfrm rot="5400000">
            <a:off x="11734801" y="864020"/>
            <a:ext cx="914397" cy="923085"/>
          </a:xfrm>
          <a:prstGeom prst="hexagon">
            <a:avLst/>
          </a:prstGeom>
          <a:solidFill>
            <a:srgbClr val="53B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Obdélník 17">
            <a:extLst>
              <a:ext uri="{FF2B5EF4-FFF2-40B4-BE49-F238E27FC236}">
                <a16:creationId xmlns:a16="http://schemas.microsoft.com/office/drawing/2014/main" id="{1D86D3B8-0FD9-C94A-B2E9-B323C79DB817}"/>
              </a:ext>
            </a:extLst>
          </p:cNvPr>
          <p:cNvSpPr/>
          <p:nvPr/>
        </p:nvSpPr>
        <p:spPr>
          <a:xfrm rot="16200000">
            <a:off x="-3167088" y="3106666"/>
            <a:ext cx="6801899" cy="253531"/>
          </a:xfrm>
          <a:prstGeom prst="rect">
            <a:avLst/>
          </a:prstGeom>
        </p:spPr>
        <p:txBody>
          <a:bodyPr wrap="square">
            <a:spAutoFit/>
          </a:bodyPr>
          <a:lstStyle/>
          <a:p>
            <a:pPr>
              <a:lnSpc>
                <a:spcPct val="110000"/>
              </a:lnSpc>
              <a:spcBef>
                <a:spcPts val="400"/>
              </a:spcBef>
            </a:pPr>
            <a:r>
              <a:rPr lang="cs-CZ" sz="1050" dirty="0">
                <a:latin typeface="Verdana" panose="020B0604030504040204" pitchFamily="34" charset="0"/>
                <a:ea typeface="Verdana" panose="020B0604030504040204" pitchFamily="34" charset="0"/>
                <a:cs typeface="Verdana" panose="020B0604030504040204" pitchFamily="34" charset="0"/>
              </a:rPr>
              <a:t>poslání / vize / strategické cíle / </a:t>
            </a:r>
            <a:r>
              <a:rPr lang="cs-CZ" sz="1050" b="1" dirty="0">
                <a:solidFill>
                  <a:srgbClr val="53B0AE"/>
                </a:solidFill>
                <a:latin typeface="Verdana" panose="020B0604030504040204" pitchFamily="34" charset="0"/>
                <a:ea typeface="Verdana" panose="020B0604030504040204" pitchFamily="34" charset="0"/>
                <a:cs typeface="Verdana" panose="020B0604030504040204" pitchFamily="34" charset="0"/>
              </a:rPr>
              <a:t>priority / </a:t>
            </a:r>
            <a:r>
              <a:rPr lang="cs-CZ" sz="1050" b="1" dirty="0">
                <a:solidFill>
                  <a:srgbClr val="7030A0"/>
                </a:solidFill>
                <a:latin typeface="Verdana" panose="020B0604030504040204" pitchFamily="34" charset="0"/>
                <a:ea typeface="Verdana" panose="020B0604030504040204" pitchFamily="34" charset="0"/>
                <a:cs typeface="Verdana" panose="020B0604030504040204" pitchFamily="34" charset="0"/>
              </a:rPr>
              <a:t>opatření</a:t>
            </a:r>
            <a:r>
              <a:rPr lang="cs-CZ" sz="1050" b="1" dirty="0">
                <a:solidFill>
                  <a:srgbClr val="53B0AE"/>
                </a:solidFill>
                <a:latin typeface="Verdana" panose="020B0604030504040204" pitchFamily="34" charset="0"/>
                <a:ea typeface="Verdana" panose="020B0604030504040204" pitchFamily="34" charset="0"/>
                <a:cs typeface="Verdana" panose="020B0604030504040204" pitchFamily="34" charset="0"/>
              </a:rPr>
              <a:t> </a:t>
            </a:r>
            <a:r>
              <a:rPr lang="cs-CZ" sz="1050" dirty="0">
                <a:latin typeface="Verdana" panose="020B0604030504040204" pitchFamily="34" charset="0"/>
                <a:ea typeface="Verdana" panose="020B0604030504040204" pitchFamily="34" charset="0"/>
                <a:cs typeface="Verdana" panose="020B0604030504040204" pitchFamily="34" charset="0"/>
              </a:rPr>
              <a:t>/ implementace / akční plán / kontrola</a:t>
            </a:r>
          </a:p>
        </p:txBody>
      </p:sp>
      <p:pic>
        <p:nvPicPr>
          <p:cNvPr id="4" name="Obrázek 3" descr="Obsah obrázku interiér, osoba, stůl, okno&#10;&#10;Popis byl vytvořen automaticky">
            <a:extLst>
              <a:ext uri="{FF2B5EF4-FFF2-40B4-BE49-F238E27FC236}">
                <a16:creationId xmlns:a16="http://schemas.microsoft.com/office/drawing/2014/main" id="{C47256BE-17AC-6B49-9CB6-66144B063E53}"/>
              </a:ext>
            </a:extLst>
          </p:cNvPr>
          <p:cNvPicPr>
            <a:picLocks noChangeAspect="1"/>
          </p:cNvPicPr>
          <p:nvPr/>
        </p:nvPicPr>
        <p:blipFill>
          <a:blip r:embed="rId2"/>
          <a:stretch>
            <a:fillRect/>
          </a:stretch>
        </p:blipFill>
        <p:spPr>
          <a:xfrm>
            <a:off x="8129649" y="2754224"/>
            <a:ext cx="2442098" cy="1599011"/>
          </a:xfrm>
          <a:prstGeom prst="rect">
            <a:avLst/>
          </a:prstGeom>
        </p:spPr>
      </p:pic>
      <p:pic>
        <p:nvPicPr>
          <p:cNvPr id="6" name="Obrázek 5" descr="Obsah obrázku hodiny&#10;&#10;Popis byl vytvořen automaticky">
            <a:extLst>
              <a:ext uri="{FF2B5EF4-FFF2-40B4-BE49-F238E27FC236}">
                <a16:creationId xmlns:a16="http://schemas.microsoft.com/office/drawing/2014/main" id="{637E3581-C594-B04D-A946-B744477E9188}"/>
              </a:ext>
            </a:extLst>
          </p:cNvPr>
          <p:cNvPicPr>
            <a:picLocks noChangeAspect="1"/>
          </p:cNvPicPr>
          <p:nvPr/>
        </p:nvPicPr>
        <p:blipFill>
          <a:blip r:embed="rId3"/>
          <a:stretch>
            <a:fillRect/>
          </a:stretch>
        </p:blipFill>
        <p:spPr>
          <a:xfrm>
            <a:off x="1038091" y="2754224"/>
            <a:ext cx="2442097" cy="1600200"/>
          </a:xfrm>
          <a:prstGeom prst="rect">
            <a:avLst/>
          </a:prstGeom>
        </p:spPr>
      </p:pic>
      <p:sp>
        <p:nvSpPr>
          <p:cNvPr id="22" name="Zástupný symbol pro číslo snímku 5">
            <a:extLst>
              <a:ext uri="{FF2B5EF4-FFF2-40B4-BE49-F238E27FC236}">
                <a16:creationId xmlns:a16="http://schemas.microsoft.com/office/drawing/2014/main" id="{56CFC6BD-C0D8-2445-B19E-E7A405044CFD}"/>
              </a:ext>
            </a:extLst>
          </p:cNvPr>
          <p:cNvSpPr>
            <a:spLocks noGrp="1"/>
          </p:cNvSpPr>
          <p:nvPr>
            <p:ph type="sldNum" sz="quarter" idx="12"/>
          </p:nvPr>
        </p:nvSpPr>
        <p:spPr>
          <a:xfrm>
            <a:off x="9359900" y="6437559"/>
            <a:ext cx="2743200" cy="365125"/>
          </a:xfrm>
        </p:spPr>
        <p:txBody>
          <a:bodyPr/>
          <a:lstStyle/>
          <a:p>
            <a:r>
              <a:rPr lang="cs-CZ" sz="900" dirty="0">
                <a:latin typeface="Verdana" panose="020B0604030504040204" pitchFamily="34" charset="0"/>
                <a:ea typeface="Verdana" panose="020B0604030504040204" pitchFamily="34" charset="0"/>
                <a:cs typeface="Verdana" panose="020B0604030504040204" pitchFamily="34" charset="0"/>
              </a:rPr>
              <a:t>strana </a:t>
            </a:r>
            <a:fld id="{7F3A1C11-3275-2F49-8982-63B8B988770C}" type="slidenum">
              <a:rPr lang="cs-CZ" sz="900" smtClean="0">
                <a:latin typeface="Verdana" panose="020B0604030504040204" pitchFamily="34" charset="0"/>
                <a:ea typeface="Verdana" panose="020B0604030504040204" pitchFamily="34" charset="0"/>
                <a:cs typeface="Verdana" panose="020B0604030504040204" pitchFamily="34" charset="0"/>
              </a:rPr>
              <a:t>6</a:t>
            </a:fld>
            <a:endParaRPr lang="cs-CZ" sz="900" dirty="0">
              <a:latin typeface="Verdana" panose="020B0604030504040204" pitchFamily="34" charset="0"/>
              <a:ea typeface="Verdana" panose="020B0604030504040204" pitchFamily="34" charset="0"/>
              <a:cs typeface="Verdana" panose="020B0604030504040204" pitchFamily="34" charset="0"/>
            </a:endParaRPr>
          </a:p>
        </p:txBody>
      </p:sp>
      <p:pic>
        <p:nvPicPr>
          <p:cNvPr id="3" name="Obrázek 2" descr="Obsah obrázku osoba, tráva, exteriér, stojící&#10;&#10;Popis byl vytvořen automaticky">
            <a:extLst>
              <a:ext uri="{FF2B5EF4-FFF2-40B4-BE49-F238E27FC236}">
                <a16:creationId xmlns:a16="http://schemas.microsoft.com/office/drawing/2014/main" id="{7059B011-D514-BF48-BBC5-6037A3DFD385}"/>
              </a:ext>
            </a:extLst>
          </p:cNvPr>
          <p:cNvPicPr>
            <a:picLocks/>
          </p:cNvPicPr>
          <p:nvPr/>
        </p:nvPicPr>
        <p:blipFill>
          <a:blip r:embed="rId4"/>
          <a:stretch>
            <a:fillRect/>
          </a:stretch>
        </p:blipFill>
        <p:spPr>
          <a:xfrm>
            <a:off x="4584518" y="2754224"/>
            <a:ext cx="2440800" cy="1599011"/>
          </a:xfrm>
          <a:prstGeom prst="rect">
            <a:avLst/>
          </a:prstGeom>
        </p:spPr>
      </p:pic>
    </p:spTree>
    <p:extLst>
      <p:ext uri="{BB962C8B-B14F-4D97-AF65-F5344CB8AC3E}">
        <p14:creationId xmlns:p14="http://schemas.microsoft.com/office/powerpoint/2010/main" val="4012273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adpis 1">
            <a:extLst>
              <a:ext uri="{FF2B5EF4-FFF2-40B4-BE49-F238E27FC236}">
                <a16:creationId xmlns:a16="http://schemas.microsoft.com/office/drawing/2014/main" id="{55118F43-0E42-A14F-87CB-F062B18F4F30}"/>
              </a:ext>
            </a:extLst>
          </p:cNvPr>
          <p:cNvSpPr>
            <a:spLocks noGrp="1"/>
          </p:cNvSpPr>
          <p:nvPr>
            <p:ph type="title"/>
          </p:nvPr>
        </p:nvSpPr>
        <p:spPr>
          <a:xfrm>
            <a:off x="852488" y="0"/>
            <a:ext cx="9601200" cy="1325563"/>
          </a:xfrm>
        </p:spPr>
        <p:txBody>
          <a:bodyPr>
            <a:normAutofit/>
          </a:bodyPr>
          <a:lstStyle/>
          <a:p>
            <a:r>
              <a:rPr lang="cs-CZ" sz="2600" b="1" dirty="0">
                <a:latin typeface="Verdana" panose="020B0604030504040204" pitchFamily="34" charset="0"/>
                <a:ea typeface="Verdana" panose="020B0604030504040204" pitchFamily="34" charset="0"/>
                <a:cs typeface="Verdana" panose="020B0604030504040204" pitchFamily="34" charset="0"/>
              </a:rPr>
              <a:t>C1: Moderní organizace – PRIORITY (2/2)</a:t>
            </a:r>
          </a:p>
        </p:txBody>
      </p:sp>
      <p:graphicFrame>
        <p:nvGraphicFramePr>
          <p:cNvPr id="33" name="Content Placeholder 11">
            <a:extLst>
              <a:ext uri="{FF2B5EF4-FFF2-40B4-BE49-F238E27FC236}">
                <a16:creationId xmlns:a16="http://schemas.microsoft.com/office/drawing/2014/main" id="{BE22A0A9-29AD-C34B-A46E-6AE81115CAEE}"/>
              </a:ext>
            </a:extLst>
          </p:cNvPr>
          <p:cNvGraphicFramePr>
            <a:graphicFrameLocks/>
          </p:cNvGraphicFramePr>
          <p:nvPr>
            <p:extLst>
              <p:ext uri="{D42A27DB-BD31-4B8C-83A1-F6EECF244321}">
                <p14:modId xmlns:p14="http://schemas.microsoft.com/office/powerpoint/2010/main" val="3111489065"/>
              </p:ext>
            </p:extLst>
          </p:nvPr>
        </p:nvGraphicFramePr>
        <p:xfrm>
          <a:off x="921858" y="1827289"/>
          <a:ext cx="10348285" cy="4883691"/>
        </p:xfrm>
        <a:graphic>
          <a:graphicData uri="http://schemas.openxmlformats.org/drawingml/2006/table">
            <a:tbl>
              <a:tblPr bandRow="1">
                <a:tableStyleId>{5C22544A-7EE6-4342-B048-85BDC9FD1C3A}</a:tableStyleId>
              </a:tblPr>
              <a:tblGrid>
                <a:gridCol w="3222803">
                  <a:extLst>
                    <a:ext uri="{9D8B030D-6E8A-4147-A177-3AD203B41FA5}">
                      <a16:colId xmlns:a16="http://schemas.microsoft.com/office/drawing/2014/main" val="20000"/>
                    </a:ext>
                  </a:extLst>
                </a:gridCol>
                <a:gridCol w="339938">
                  <a:extLst>
                    <a:ext uri="{9D8B030D-6E8A-4147-A177-3AD203B41FA5}">
                      <a16:colId xmlns:a16="http://schemas.microsoft.com/office/drawing/2014/main" val="20001"/>
                    </a:ext>
                  </a:extLst>
                </a:gridCol>
                <a:gridCol w="3222803">
                  <a:extLst>
                    <a:ext uri="{9D8B030D-6E8A-4147-A177-3AD203B41FA5}">
                      <a16:colId xmlns:a16="http://schemas.microsoft.com/office/drawing/2014/main" val="20002"/>
                    </a:ext>
                  </a:extLst>
                </a:gridCol>
                <a:gridCol w="339938">
                  <a:extLst>
                    <a:ext uri="{9D8B030D-6E8A-4147-A177-3AD203B41FA5}">
                      <a16:colId xmlns:a16="http://schemas.microsoft.com/office/drawing/2014/main" val="20003"/>
                    </a:ext>
                  </a:extLst>
                </a:gridCol>
                <a:gridCol w="3222803">
                  <a:extLst>
                    <a:ext uri="{9D8B030D-6E8A-4147-A177-3AD203B41FA5}">
                      <a16:colId xmlns:a16="http://schemas.microsoft.com/office/drawing/2014/main" val="20004"/>
                    </a:ext>
                  </a:extLst>
                </a:gridCol>
              </a:tblGrid>
              <a:tr h="342171">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cs-CZ" sz="1000" b="1" i="1" u="none" noProof="0" dirty="0">
                          <a:latin typeface="Verdana" panose="020B0604030504040204" pitchFamily="34" charset="0"/>
                          <a:ea typeface="Verdana" panose="020B0604030504040204" pitchFamily="34" charset="0"/>
                          <a:cs typeface="Verdana" panose="020B0604030504040204" pitchFamily="34" charset="0"/>
                        </a:rPr>
                        <a:t>P4: Finanční stabilita</a:t>
                      </a:r>
                    </a:p>
                  </a:txBody>
                  <a:tcPr anchor="ctr">
                    <a:lnB w="38100" cap="flat" cmpd="sng" algn="ctr">
                      <a:solidFill>
                        <a:srgbClr val="53B0AE"/>
                      </a:solidFill>
                      <a:prstDash val="solid"/>
                      <a:round/>
                      <a:headEnd type="none" w="med" len="med"/>
                      <a:tailEnd type="none" w="med" len="med"/>
                    </a:lnB>
                    <a:solidFill>
                      <a:schemeClr val="bg1"/>
                    </a:solidFill>
                  </a:tcPr>
                </a:tc>
                <a:tc rowSpan="2">
                  <a:txBody>
                    <a:bodyPr/>
                    <a:lstStyle/>
                    <a:p>
                      <a:pPr algn="ctr"/>
                      <a:endParaRPr lang="cs-CZ" sz="1000" b="0" i="1" u="none" noProof="0" dirty="0">
                        <a:latin typeface="Verdana" panose="020B0604030504040204" pitchFamily="34" charset="0"/>
                        <a:ea typeface="Verdana" panose="020B0604030504040204" pitchFamily="34" charset="0"/>
                        <a:cs typeface="Verdana" panose="020B0604030504040204" pitchFamily="34" charset="0"/>
                      </a:endParaRPr>
                    </a:p>
                  </a:txBody>
                  <a:tcPr anchor="ctr">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cs-CZ" sz="1000" b="1" i="1" u="none" noProof="0" dirty="0">
                          <a:latin typeface="Verdana" panose="020B0604030504040204" pitchFamily="34" charset="0"/>
                          <a:ea typeface="Verdana" panose="020B0604030504040204" pitchFamily="34" charset="0"/>
                          <a:cs typeface="Verdana" panose="020B0604030504040204" pitchFamily="34" charset="0"/>
                        </a:rPr>
                        <a:t>P5: Prostředí</a:t>
                      </a:r>
                    </a:p>
                  </a:txBody>
                  <a:tcPr anchor="ctr">
                    <a:lnB w="38100" cap="flat" cmpd="sng" algn="ctr">
                      <a:solidFill>
                        <a:srgbClr val="53B0AE"/>
                      </a:solidFill>
                      <a:prstDash val="solid"/>
                      <a:round/>
                      <a:headEnd type="none" w="med" len="med"/>
                      <a:tailEnd type="none" w="med" len="med"/>
                    </a:lnB>
                    <a:solidFill>
                      <a:schemeClr val="bg1"/>
                    </a:solidFill>
                  </a:tcPr>
                </a:tc>
                <a:tc rowSpan="2">
                  <a:txBody>
                    <a:bodyPr/>
                    <a:lstStyle/>
                    <a:p>
                      <a:pPr algn="ctr"/>
                      <a:endParaRPr lang="cs-CZ" sz="1000" b="0" i="1" u="none" noProof="0" dirty="0">
                        <a:latin typeface="Verdana" panose="020B0604030504040204" pitchFamily="34" charset="0"/>
                        <a:ea typeface="Verdana" panose="020B0604030504040204" pitchFamily="34" charset="0"/>
                        <a:cs typeface="Verdana" panose="020B0604030504040204" pitchFamily="34" charset="0"/>
                      </a:endParaRPr>
                    </a:p>
                  </a:txBody>
                  <a:tcPr anchor="ctr">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cs-CZ" sz="1000" b="1" i="1" u="none" noProof="0" dirty="0">
                          <a:latin typeface="Verdana" panose="020B0604030504040204" pitchFamily="34" charset="0"/>
                          <a:ea typeface="Verdana" panose="020B0604030504040204" pitchFamily="34" charset="0"/>
                          <a:cs typeface="Verdana" panose="020B0604030504040204" pitchFamily="34" charset="0"/>
                        </a:rPr>
                        <a:t>P6: Technologie</a:t>
                      </a:r>
                    </a:p>
                  </a:txBody>
                  <a:tcPr anchor="ctr">
                    <a:lnB w="38100" cap="flat" cmpd="sng" algn="ctr">
                      <a:solidFill>
                        <a:srgbClr val="53B0AE"/>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881941">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cs-CZ" sz="1000" i="0" dirty="0">
                          <a:latin typeface="Verdana" panose="020B0604030504040204" pitchFamily="34" charset="0"/>
                          <a:ea typeface="Verdana" panose="020B0604030504040204" pitchFamily="34" charset="0"/>
                          <a:cs typeface="Verdana" panose="020B0604030504040204" pitchFamily="34" charset="0"/>
                        </a:rPr>
                        <a:t>Své výdaje i příjmy důsledně plánujeme. Snažíme se zajistit dostatek prostředků pro naplňování strategických cílů.</a:t>
                      </a:r>
                    </a:p>
                    <a:p>
                      <a:pPr marL="0" marR="0" lvl="0" indent="0" algn="l" defTabSz="1219170" rtl="0" eaLnBrk="1" fontAlgn="auto" latinLnBrk="0" hangingPunct="1">
                        <a:lnSpc>
                          <a:spcPct val="100000"/>
                        </a:lnSpc>
                        <a:spcBef>
                          <a:spcPts val="0"/>
                        </a:spcBef>
                        <a:spcAft>
                          <a:spcPts val="0"/>
                        </a:spcAft>
                        <a:buClrTx/>
                        <a:buSzTx/>
                        <a:buFontTx/>
                        <a:buNone/>
                        <a:tabLst/>
                        <a:defRPr/>
                      </a:pPr>
                      <a:endParaRPr lang="cs-CZ" sz="1000" b="0" i="1" u="none" noProof="0" dirty="0">
                        <a:latin typeface="Verdana" panose="020B0604030504040204" pitchFamily="34" charset="0"/>
                        <a:ea typeface="Verdana" panose="020B0604030504040204" pitchFamily="34" charset="0"/>
                        <a:cs typeface="Verdana" panose="020B060403050404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cs-CZ" sz="1000" b="0" i="1" u="none" noProof="0" dirty="0">
                        <a:latin typeface="Verdana" panose="020B0604030504040204" pitchFamily="34" charset="0"/>
                        <a:ea typeface="Verdana" panose="020B0604030504040204" pitchFamily="34" charset="0"/>
                        <a:cs typeface="Verdana" panose="020B060403050404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cs-CZ" sz="1000" b="0" i="1" u="none" noProof="0" dirty="0">
                        <a:latin typeface="Verdana" panose="020B0604030504040204" pitchFamily="34" charset="0"/>
                        <a:ea typeface="Verdana" panose="020B0604030504040204" pitchFamily="34" charset="0"/>
                        <a:cs typeface="Verdana" panose="020B060403050404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cs-CZ" sz="1000" b="0" i="1" u="none" noProof="0" dirty="0">
                        <a:latin typeface="Verdana" panose="020B0604030504040204" pitchFamily="34" charset="0"/>
                        <a:ea typeface="Verdana" panose="020B0604030504040204" pitchFamily="34" charset="0"/>
                        <a:cs typeface="Verdana" panose="020B060403050404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cs-CZ" sz="1000" b="0" i="1" u="none" noProof="0" dirty="0">
                        <a:latin typeface="Verdana" panose="020B0604030504040204" pitchFamily="34" charset="0"/>
                        <a:ea typeface="Verdana" panose="020B0604030504040204" pitchFamily="34" charset="0"/>
                        <a:cs typeface="Verdana" panose="020B060403050404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cs-CZ" sz="1000" b="0" i="1" u="none" noProof="0" dirty="0">
                        <a:latin typeface="Verdana" panose="020B0604030504040204" pitchFamily="34" charset="0"/>
                        <a:ea typeface="Verdana" panose="020B0604030504040204" pitchFamily="34" charset="0"/>
                        <a:cs typeface="Verdana" panose="020B060403050404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cs-CZ" sz="1000" b="0" i="1" u="none" noProof="0" dirty="0">
                        <a:latin typeface="Verdana" panose="020B0604030504040204" pitchFamily="34" charset="0"/>
                        <a:ea typeface="Verdana" panose="020B0604030504040204" pitchFamily="34" charset="0"/>
                        <a:cs typeface="Verdana" panose="020B060403050404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cs-CZ" sz="1000" b="0" i="1" u="none" noProof="0" dirty="0">
                        <a:latin typeface="Verdana" panose="020B0604030504040204" pitchFamily="34" charset="0"/>
                        <a:ea typeface="Verdana" panose="020B0604030504040204" pitchFamily="34" charset="0"/>
                        <a:cs typeface="Verdana" panose="020B060403050404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cs-CZ" sz="1000" b="0" i="1" u="none" noProof="0" dirty="0">
                        <a:latin typeface="Verdana" panose="020B0604030504040204" pitchFamily="34" charset="0"/>
                        <a:ea typeface="Verdana" panose="020B0604030504040204" pitchFamily="34" charset="0"/>
                        <a:cs typeface="Verdana" panose="020B060403050404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cs-CZ" sz="1000" b="0" i="1" u="none" noProof="0" dirty="0">
                        <a:latin typeface="Verdana" panose="020B0604030504040204" pitchFamily="34" charset="0"/>
                        <a:ea typeface="Verdana" panose="020B0604030504040204" pitchFamily="34" charset="0"/>
                        <a:cs typeface="Verdana" panose="020B0604030504040204" pitchFamily="34" charset="0"/>
                      </a:endParaRPr>
                    </a:p>
                  </a:txBody>
                  <a:tcPr>
                    <a:lnT w="38100" cap="flat" cmpd="sng" algn="ctr">
                      <a:solidFill>
                        <a:srgbClr val="53B0AE"/>
                      </a:solidFill>
                      <a:prstDash val="solid"/>
                      <a:round/>
                      <a:headEnd type="none" w="med" len="med"/>
                      <a:tailEnd type="none" w="med" len="med"/>
                    </a:lnT>
                    <a:solidFill>
                      <a:schemeClr val="bg1"/>
                    </a:solidFill>
                  </a:tcPr>
                </a:tc>
                <a:tc vMerge="1">
                  <a:txBody>
                    <a:bodyPr/>
                    <a:lstStyle/>
                    <a:p>
                      <a:endParaRPr lang="nl-NL" sz="1000" dirty="0"/>
                    </a:p>
                  </a:txBody>
                  <a:tcPr>
                    <a:lnT w="28575" cap="flat" cmpd="sng" algn="ctr">
                      <a:solidFill>
                        <a:schemeClr val="accent1"/>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cs-CZ" sz="1000" i="0" dirty="0">
                          <a:latin typeface="Verdana" panose="020B0604030504040204" pitchFamily="34" charset="0"/>
                          <a:ea typeface="Verdana" panose="020B0604030504040204" pitchFamily="34" charset="0"/>
                          <a:cs typeface="Verdana" panose="020B0604030504040204" pitchFamily="34" charset="0"/>
                        </a:rPr>
                        <a:t>Vážíme si našeho krásného prostředí, ve kterém dokážeme vytvářet pocit domova pro klienty i nás zaměstnance.</a:t>
                      </a:r>
                      <a:endParaRPr lang="cs-CZ" sz="1000" b="0" i="0" u="none" noProof="0" dirty="0">
                        <a:latin typeface="Verdana" panose="020B0604030504040204" pitchFamily="34" charset="0"/>
                        <a:ea typeface="Verdana" panose="020B0604030504040204" pitchFamily="34" charset="0"/>
                        <a:cs typeface="Verdana" panose="020B0604030504040204" pitchFamily="34" charset="0"/>
                      </a:endParaRPr>
                    </a:p>
                    <a:p>
                      <a:endParaRPr lang="cs-CZ" sz="1000" b="0" i="1" u="none" noProof="0" dirty="0">
                        <a:latin typeface="Verdana" panose="020B0604030504040204" pitchFamily="34" charset="0"/>
                        <a:ea typeface="Verdana" panose="020B0604030504040204" pitchFamily="34" charset="0"/>
                        <a:cs typeface="Verdana" panose="020B0604030504040204" pitchFamily="34" charset="0"/>
                      </a:endParaRPr>
                    </a:p>
                  </a:txBody>
                  <a:tcPr>
                    <a:lnT w="38100" cap="flat" cmpd="sng" algn="ctr">
                      <a:solidFill>
                        <a:srgbClr val="53B0AE"/>
                      </a:solidFill>
                      <a:prstDash val="solid"/>
                      <a:round/>
                      <a:headEnd type="none" w="med" len="med"/>
                      <a:tailEnd type="none" w="med" len="med"/>
                    </a:lnT>
                    <a:solidFill>
                      <a:schemeClr val="bg1"/>
                    </a:solidFill>
                  </a:tcPr>
                </a:tc>
                <a:tc vMerge="1">
                  <a:txBody>
                    <a:bodyPr/>
                    <a:lstStyle/>
                    <a:p>
                      <a:endParaRPr lang="nl-NL" sz="1000"/>
                    </a:p>
                  </a:txBody>
                  <a:tcPr>
                    <a:lnT w="28575" cap="flat" cmpd="sng" algn="ctr">
                      <a:solidFill>
                        <a:schemeClr val="accent1"/>
                      </a:solidFill>
                      <a:prstDash val="solid"/>
                      <a:round/>
                      <a:headEnd type="none" w="med" len="med"/>
                      <a:tailEnd type="none" w="med" len="med"/>
                    </a:lnT>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cs-CZ" sz="1000" i="0" dirty="0">
                          <a:latin typeface="Verdana" panose="020B0604030504040204" pitchFamily="34" charset="0"/>
                          <a:ea typeface="Verdana" panose="020B0604030504040204" pitchFamily="34" charset="0"/>
                          <a:cs typeface="Verdana" panose="020B0604030504040204" pitchFamily="34" charset="0"/>
                        </a:rPr>
                        <a:t>Sledujeme trendy v odvětví i v jiných zařízení. Držíme krok s moderní dobou, abychom byli vždy o kousek napřed.</a:t>
                      </a:r>
                      <a:endParaRPr lang="cs-CZ" sz="1000" b="0" i="0" u="none" noProof="0" dirty="0">
                        <a:latin typeface="Verdana" panose="020B0604030504040204" pitchFamily="34" charset="0"/>
                        <a:ea typeface="Verdana" panose="020B0604030504040204" pitchFamily="34" charset="0"/>
                        <a:cs typeface="Verdana" panose="020B0604030504040204" pitchFamily="34" charset="0"/>
                      </a:endParaRPr>
                    </a:p>
                  </a:txBody>
                  <a:tcPr>
                    <a:lnT w="38100" cap="flat" cmpd="sng" algn="ctr">
                      <a:solidFill>
                        <a:srgbClr val="53B0AE"/>
                      </a:solidFill>
                      <a:prstDash val="solid"/>
                      <a:round/>
                      <a:headEnd type="none" w="med" len="med"/>
                      <a:tailEnd type="none" w="med" len="med"/>
                    </a:lnT>
                    <a:solidFill>
                      <a:schemeClr val="bg1"/>
                    </a:solidFill>
                  </a:tcPr>
                </a:tc>
                <a:extLst>
                  <a:ext uri="{0D108BD9-81ED-4DB2-BD59-A6C34878D82A}">
                    <a16:rowId xmlns:a16="http://schemas.microsoft.com/office/drawing/2014/main" val="10001"/>
                  </a:ext>
                </a:extLst>
              </a:tr>
              <a:tr h="342171">
                <a:tc>
                  <a:txBody>
                    <a:bodyPr/>
                    <a:lstStyle/>
                    <a:p>
                      <a:pPr marL="0" algn="ctr" defTabSz="1219170" rtl="0" eaLnBrk="1" latinLnBrk="0" hangingPunct="1"/>
                      <a:endParaRPr lang="cs-CZ" sz="1000" b="0" i="1" u="none" noProof="0" dirty="0">
                        <a:latin typeface="Verdana" panose="020B0604030504040204" pitchFamily="34" charset="0"/>
                        <a:ea typeface="Verdana" panose="020B0604030504040204" pitchFamily="34" charset="0"/>
                        <a:cs typeface="Verdana" panose="020B0604030504040204" pitchFamily="34" charset="0"/>
                      </a:endParaRPr>
                    </a:p>
                    <a:p>
                      <a:pPr marL="0" algn="l" defTabSz="1219170" rtl="0" eaLnBrk="1" latinLnBrk="0" hangingPunct="1"/>
                      <a:endParaRPr lang="cs-CZ" sz="1000" b="0" i="1" u="none" noProof="0" dirty="0">
                        <a:latin typeface="Verdana" panose="020B0604030504040204" pitchFamily="34" charset="0"/>
                        <a:ea typeface="Verdana" panose="020B0604030504040204" pitchFamily="34" charset="0"/>
                        <a:cs typeface="Verdana" panose="020B0604030504040204" pitchFamily="34" charset="0"/>
                      </a:endParaRPr>
                    </a:p>
                    <a:p>
                      <a:pPr marL="0" algn="l" defTabSz="1219170" rtl="0" eaLnBrk="1" latinLnBrk="0" hangingPunct="1"/>
                      <a:r>
                        <a:rPr lang="cs-CZ" sz="1000" b="1" i="1" u="none" noProof="0" dirty="0">
                          <a:latin typeface="Verdana" panose="020B0604030504040204" pitchFamily="34" charset="0"/>
                          <a:ea typeface="Verdana" panose="020B0604030504040204" pitchFamily="34" charset="0"/>
                          <a:cs typeface="Verdana" panose="020B0604030504040204" pitchFamily="34" charset="0"/>
                        </a:rPr>
                        <a:t>Opatření</a:t>
                      </a:r>
                      <a:endParaRPr lang="cs-CZ" sz="1000" b="1" i="1" u="none" kern="1200" noProof="0" dirty="0">
                        <a:solidFill>
                          <a:schemeClr val="dk1"/>
                        </a:solidFill>
                        <a:latin typeface="Verdana" panose="020B0604030504040204" pitchFamily="34" charset="0"/>
                        <a:ea typeface="Verdana" panose="020B0604030504040204" pitchFamily="34" charset="0"/>
                        <a:cs typeface="Verdana" panose="020B0604030504040204" pitchFamily="34" charset="0"/>
                      </a:endParaRPr>
                    </a:p>
                  </a:txBody>
                  <a:tcPr anchor="ctr">
                    <a:lnB w="12700" cap="flat" cmpd="sng" algn="ctr">
                      <a:solidFill>
                        <a:srgbClr val="7030A0"/>
                      </a:solidFill>
                      <a:prstDash val="solid"/>
                      <a:round/>
                      <a:headEnd type="none" w="med" len="med"/>
                      <a:tailEnd type="none" w="med" len="med"/>
                    </a:lnB>
                    <a:solidFill>
                      <a:schemeClr val="bg1"/>
                    </a:solidFill>
                  </a:tcPr>
                </a:tc>
                <a:tc rowSpan="2">
                  <a:txBody>
                    <a:bodyPr/>
                    <a:lstStyle/>
                    <a:p>
                      <a:pPr marL="0" algn="ctr" defTabSz="1219170" rtl="0" eaLnBrk="1" latinLnBrk="0" hangingPunct="1"/>
                      <a:endParaRPr lang="cs-CZ" sz="1000" b="0" i="1" u="none" kern="1200" noProof="0" dirty="0">
                        <a:solidFill>
                          <a:schemeClr val="dk1"/>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bg1"/>
                    </a:solidFill>
                  </a:tcPr>
                </a:tc>
                <a:tc>
                  <a:txBody>
                    <a:bodyPr/>
                    <a:lstStyle/>
                    <a:p>
                      <a:pPr marL="0" algn="ctr" defTabSz="1219170" rtl="0" eaLnBrk="1" latinLnBrk="0" hangingPunct="1"/>
                      <a:endParaRPr lang="cs-CZ" sz="1000" b="0" i="1" u="none" kern="1200" noProof="0" dirty="0">
                        <a:solidFill>
                          <a:schemeClr val="dk1"/>
                        </a:solidFill>
                        <a:latin typeface="Verdana" panose="020B0604030504040204" pitchFamily="34" charset="0"/>
                        <a:ea typeface="Verdana" panose="020B0604030504040204" pitchFamily="34" charset="0"/>
                        <a:cs typeface="Verdana" panose="020B0604030504040204" pitchFamily="34" charset="0"/>
                      </a:endParaRPr>
                    </a:p>
                    <a:p>
                      <a:pPr marL="0" algn="ctr" defTabSz="1219170" rtl="0" eaLnBrk="1" latinLnBrk="0" hangingPunct="1"/>
                      <a:endParaRPr lang="cs-CZ" sz="1000" b="0" i="1" u="none" kern="1200" noProof="0" dirty="0">
                        <a:solidFill>
                          <a:schemeClr val="dk1"/>
                        </a:solidFill>
                        <a:latin typeface="Verdana" panose="020B0604030504040204" pitchFamily="34" charset="0"/>
                        <a:ea typeface="Verdana" panose="020B0604030504040204" pitchFamily="34" charset="0"/>
                        <a:cs typeface="Verdana" panose="020B0604030504040204" pitchFamily="34" charset="0"/>
                      </a:endParaRPr>
                    </a:p>
                    <a:p>
                      <a:pPr marL="0" algn="l" defTabSz="1219170" rtl="0" eaLnBrk="1" latinLnBrk="0" hangingPunct="1"/>
                      <a:r>
                        <a:rPr lang="cs-CZ" sz="1000" b="1" i="1" u="none" kern="1200" noProof="0" dirty="0">
                          <a:solidFill>
                            <a:schemeClr val="dk1"/>
                          </a:solidFill>
                          <a:latin typeface="Verdana" panose="020B0604030504040204" pitchFamily="34" charset="0"/>
                          <a:ea typeface="Verdana" panose="020B0604030504040204" pitchFamily="34" charset="0"/>
                          <a:cs typeface="Verdana" panose="020B0604030504040204" pitchFamily="34" charset="0"/>
                        </a:rPr>
                        <a:t>Opatření</a:t>
                      </a:r>
                    </a:p>
                  </a:txBody>
                  <a:tcPr anchor="ctr">
                    <a:lnB w="12700" cap="flat" cmpd="sng" algn="ctr">
                      <a:solidFill>
                        <a:srgbClr val="7030A0"/>
                      </a:solidFill>
                      <a:prstDash val="solid"/>
                      <a:round/>
                      <a:headEnd type="none" w="med" len="med"/>
                      <a:tailEnd type="none" w="med" len="med"/>
                    </a:lnB>
                    <a:solidFill>
                      <a:schemeClr val="bg1"/>
                    </a:solidFill>
                  </a:tcPr>
                </a:tc>
                <a:tc rowSpan="2">
                  <a:txBody>
                    <a:bodyPr/>
                    <a:lstStyle/>
                    <a:p>
                      <a:pPr marL="0" algn="ctr" defTabSz="1219170" rtl="0" eaLnBrk="1" latinLnBrk="0" hangingPunct="1"/>
                      <a:endParaRPr lang="cs-CZ" sz="1000" b="0" i="1" u="none" kern="1200" noProof="0" dirty="0">
                        <a:solidFill>
                          <a:schemeClr val="dk1"/>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bg1"/>
                    </a:solidFill>
                  </a:tcPr>
                </a:tc>
                <a:tc>
                  <a:txBody>
                    <a:bodyPr/>
                    <a:lstStyle/>
                    <a:p>
                      <a:pPr marL="0" algn="ctr" defTabSz="1219170" rtl="0" eaLnBrk="1" latinLnBrk="0" hangingPunct="1"/>
                      <a:endParaRPr lang="cs-CZ" sz="1000" b="0" i="1" u="none" kern="1200" noProof="0" dirty="0">
                        <a:solidFill>
                          <a:schemeClr val="dk1"/>
                        </a:solidFill>
                        <a:latin typeface="Verdana" panose="020B0604030504040204" pitchFamily="34" charset="0"/>
                        <a:ea typeface="Verdana" panose="020B0604030504040204" pitchFamily="34" charset="0"/>
                        <a:cs typeface="Verdana" panose="020B0604030504040204" pitchFamily="34" charset="0"/>
                      </a:endParaRPr>
                    </a:p>
                    <a:p>
                      <a:pPr marL="0" algn="ctr" defTabSz="1219170" rtl="0" eaLnBrk="1" latinLnBrk="0" hangingPunct="1"/>
                      <a:endParaRPr lang="cs-CZ" sz="1000" b="0" i="1" u="none" kern="1200" noProof="0" dirty="0">
                        <a:solidFill>
                          <a:schemeClr val="dk1"/>
                        </a:solidFill>
                        <a:latin typeface="Verdana" panose="020B0604030504040204" pitchFamily="34" charset="0"/>
                        <a:ea typeface="Verdana" panose="020B0604030504040204" pitchFamily="34" charset="0"/>
                        <a:cs typeface="Verdana" panose="020B0604030504040204" pitchFamily="34" charset="0"/>
                      </a:endParaRPr>
                    </a:p>
                    <a:p>
                      <a:pPr algn="l"/>
                      <a:r>
                        <a:rPr lang="cs-CZ" sz="1000" b="1" i="1" u="none" noProof="0" dirty="0">
                          <a:latin typeface="Verdana" panose="020B0604030504040204" pitchFamily="34" charset="0"/>
                          <a:ea typeface="Verdana" panose="020B0604030504040204" pitchFamily="34" charset="0"/>
                          <a:cs typeface="Verdana" panose="020B0604030504040204" pitchFamily="34" charset="0"/>
                        </a:rPr>
                        <a:t>Opatření</a:t>
                      </a:r>
                    </a:p>
                  </a:txBody>
                  <a:tcPr anchor="ctr">
                    <a:lnB w="12700" cap="flat" cmpd="sng" algn="ctr">
                      <a:solidFill>
                        <a:srgbClr val="7030A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881941">
                <a:tc>
                  <a:txBody>
                    <a:bodyPr/>
                    <a:lstStyle/>
                    <a:p>
                      <a:pPr lvl="0"/>
                      <a:endParaRPr lang="cs-CZ" sz="1000" b="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p>
                      <a:pPr lvl="0"/>
                      <a:r>
                        <a:rPr lang="cs-CZ" sz="1000" b="1" kern="1200" dirty="0">
                          <a:solidFill>
                            <a:srgbClr val="7030A0"/>
                          </a:solidFill>
                          <a:effectLst/>
                          <a:latin typeface="Verdana" panose="020B0604030504040204" pitchFamily="34" charset="0"/>
                          <a:ea typeface="Verdana" panose="020B0604030504040204" pitchFamily="34" charset="0"/>
                          <a:cs typeface="Verdana" panose="020B0604030504040204" pitchFamily="34" charset="0"/>
                        </a:rPr>
                        <a:t>O1.4.1: Finanční plán</a:t>
                      </a:r>
                    </a:p>
                    <a:p>
                      <a:r>
                        <a:rPr lang="cs-CZ" sz="1000" b="0" i="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Pečlivě a dlouhodobě plánujeme potřeby domova.</a:t>
                      </a:r>
                      <a:endParaRPr lang="cs-CZ" sz="1000" b="1" i="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p>
                      <a:pPr lvl="0"/>
                      <a:endParaRPr lang="cs-CZ" sz="1000" b="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p>
                      <a:pPr lvl="0"/>
                      <a:r>
                        <a:rPr lang="cs-CZ" sz="1000" b="1" kern="1200" dirty="0">
                          <a:solidFill>
                            <a:srgbClr val="7030A0"/>
                          </a:solidFill>
                          <a:effectLst/>
                          <a:latin typeface="Verdana" panose="020B0604030504040204" pitchFamily="34" charset="0"/>
                          <a:ea typeface="Verdana" panose="020B0604030504040204" pitchFamily="34" charset="0"/>
                          <a:cs typeface="Verdana" panose="020B0604030504040204" pitchFamily="34" charset="0"/>
                        </a:rPr>
                        <a:t>O1.4.2: Hospodaření</a:t>
                      </a:r>
                    </a:p>
                    <a:p>
                      <a:r>
                        <a:rPr lang="cs-CZ" sz="1000" b="0" i="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S veřejnými prostředky hospodaříme jako s vlastními.</a:t>
                      </a:r>
                      <a:endParaRPr lang="cs-CZ" sz="1000" b="1" i="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p>
                      <a:pPr lvl="0"/>
                      <a:endParaRPr lang="cs-CZ" sz="1000" b="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p>
                      <a:pPr lvl="0"/>
                      <a:r>
                        <a:rPr lang="cs-CZ" sz="1000" b="1" kern="1200" dirty="0">
                          <a:solidFill>
                            <a:srgbClr val="7030A0"/>
                          </a:solidFill>
                          <a:effectLst/>
                          <a:latin typeface="Verdana" panose="020B0604030504040204" pitchFamily="34" charset="0"/>
                          <a:ea typeface="Verdana" panose="020B0604030504040204" pitchFamily="34" charset="0"/>
                          <a:cs typeface="Verdana" panose="020B0604030504040204" pitchFamily="34" charset="0"/>
                        </a:rPr>
                        <a:t>O1.4.3: Zdroje</a:t>
                      </a:r>
                    </a:p>
                    <a:p>
                      <a:r>
                        <a:rPr lang="cs-CZ" sz="1000" b="0" i="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Maximalizujeme výnosy.</a:t>
                      </a:r>
                      <a:endParaRPr lang="cs-CZ" sz="1000" b="1" i="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p>
                      <a:endParaRPr lang="cs-CZ" sz="1000" b="0" i="1" u="none" noProof="0" dirty="0">
                        <a:latin typeface="Verdana" panose="020B0604030504040204" pitchFamily="34" charset="0"/>
                        <a:ea typeface="Verdana" panose="020B0604030504040204" pitchFamily="34" charset="0"/>
                        <a:cs typeface="Verdana" panose="020B0604030504040204" pitchFamily="34" charset="0"/>
                      </a:endParaRPr>
                    </a:p>
                  </a:txBody>
                  <a:tcPr>
                    <a:lnT w="12700" cap="flat" cmpd="sng" algn="ctr">
                      <a:solidFill>
                        <a:srgbClr val="7030A0"/>
                      </a:solidFill>
                      <a:prstDash val="solid"/>
                      <a:round/>
                      <a:headEnd type="none" w="med" len="med"/>
                      <a:tailEnd type="none" w="med" len="med"/>
                    </a:lnT>
                    <a:solidFill>
                      <a:schemeClr val="bg1"/>
                    </a:solidFill>
                  </a:tcPr>
                </a:tc>
                <a:tc vMerge="1">
                  <a:txBody>
                    <a:bodyPr/>
                    <a:lstStyle/>
                    <a:p>
                      <a:endParaRPr lang="nl-NL" sz="1000" dirty="0"/>
                    </a:p>
                  </a:txBody>
                  <a:tcPr>
                    <a:lnT w="28575" cap="flat" cmpd="sng" algn="ctr">
                      <a:solidFill>
                        <a:schemeClr val="accent1"/>
                      </a:solidFill>
                      <a:prstDash val="solid"/>
                      <a:round/>
                      <a:headEnd type="none" w="med" len="med"/>
                      <a:tailEnd type="none" w="med" len="med"/>
                    </a:lnT>
                  </a:tcPr>
                </a:tc>
                <a:tc>
                  <a:txBody>
                    <a:bodyPr/>
                    <a:lstStyle/>
                    <a:p>
                      <a:pPr lvl="0"/>
                      <a:endParaRPr lang="cs-CZ" sz="1000" b="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p>
                      <a:pPr lvl="0"/>
                      <a:r>
                        <a:rPr lang="cs-CZ" sz="1000" b="1" kern="1200" dirty="0">
                          <a:solidFill>
                            <a:srgbClr val="7030A0"/>
                          </a:solidFill>
                          <a:effectLst/>
                          <a:latin typeface="Verdana" panose="020B0604030504040204" pitchFamily="34" charset="0"/>
                          <a:ea typeface="Verdana" panose="020B0604030504040204" pitchFamily="34" charset="0"/>
                          <a:cs typeface="Verdana" panose="020B0604030504040204" pitchFamily="34" charset="0"/>
                        </a:rPr>
                        <a:t>O1.5.1: Funkčnost domova</a:t>
                      </a:r>
                    </a:p>
                    <a:p>
                      <a:r>
                        <a:rPr lang="cs-CZ" sz="1000" b="0" i="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Maximálně využíváme možností, které v domově máme.</a:t>
                      </a:r>
                      <a:endParaRPr lang="cs-CZ" sz="1000" b="1" i="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p>
                      <a:pPr lvl="0"/>
                      <a:endParaRPr lang="cs-CZ" sz="1000" b="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p>
                      <a:pPr lvl="0"/>
                      <a:r>
                        <a:rPr lang="cs-CZ" sz="1000" b="1" kern="1200" dirty="0">
                          <a:solidFill>
                            <a:srgbClr val="7030A0"/>
                          </a:solidFill>
                          <a:effectLst/>
                          <a:latin typeface="Verdana" panose="020B0604030504040204" pitchFamily="34" charset="0"/>
                          <a:ea typeface="Verdana" panose="020B0604030504040204" pitchFamily="34" charset="0"/>
                          <a:cs typeface="Verdana" panose="020B0604030504040204" pitchFamily="34" charset="0"/>
                        </a:rPr>
                        <a:t>O1.5.2: Zelený domov</a:t>
                      </a:r>
                    </a:p>
                    <a:p>
                      <a:r>
                        <a:rPr lang="cs-CZ" sz="1000" b="0" i="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Vytváříme zelené prostředí, myslíme environmentálně.</a:t>
                      </a:r>
                      <a:endParaRPr lang="cs-CZ" sz="1000" b="1" i="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p>
                      <a:pPr lvl="0"/>
                      <a:endParaRPr lang="cs-CZ" sz="1000" b="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p>
                      <a:pPr lvl="0"/>
                      <a:r>
                        <a:rPr lang="cs-CZ" sz="1000" b="1" kern="1200" dirty="0">
                          <a:solidFill>
                            <a:srgbClr val="7030A0"/>
                          </a:solidFill>
                          <a:effectLst/>
                          <a:latin typeface="Verdana" panose="020B0604030504040204" pitchFamily="34" charset="0"/>
                          <a:ea typeface="Verdana" panose="020B0604030504040204" pitchFamily="34" charset="0"/>
                          <a:cs typeface="Verdana" panose="020B0604030504040204" pitchFamily="34" charset="0"/>
                        </a:rPr>
                        <a:t>O1.5.3: Útulné prostředí</a:t>
                      </a:r>
                    </a:p>
                    <a:p>
                      <a:r>
                        <a:rPr lang="cs-CZ" sz="1000" b="0" i="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V našem domově se nám žije a pracuje dobře.</a:t>
                      </a:r>
                      <a:endParaRPr lang="cs-CZ" sz="1000" b="1" i="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000" b="0" i="1" u="none" noProof="0" dirty="0">
                        <a:latin typeface="Verdana" panose="020B0604030504040204" pitchFamily="34" charset="0"/>
                        <a:ea typeface="Verdana" panose="020B0604030504040204" pitchFamily="34" charset="0"/>
                        <a:cs typeface="Verdana" panose="020B0604030504040204" pitchFamily="34" charset="0"/>
                      </a:endParaRPr>
                    </a:p>
                  </a:txBody>
                  <a:tcPr>
                    <a:lnT w="12700" cap="flat" cmpd="sng" algn="ctr">
                      <a:solidFill>
                        <a:srgbClr val="7030A0"/>
                      </a:solidFill>
                      <a:prstDash val="solid"/>
                      <a:round/>
                      <a:headEnd type="none" w="med" len="med"/>
                      <a:tailEnd type="none" w="med" len="med"/>
                    </a:lnT>
                    <a:solidFill>
                      <a:schemeClr val="bg1"/>
                    </a:solidFill>
                  </a:tcPr>
                </a:tc>
                <a:tc vMerge="1">
                  <a:txBody>
                    <a:bodyPr/>
                    <a:lstStyle/>
                    <a:p>
                      <a:endParaRPr lang="nl-NL" sz="1000" dirty="0"/>
                    </a:p>
                  </a:txBody>
                  <a:tcPr>
                    <a:lnT w="28575" cap="flat" cmpd="sng" algn="ctr">
                      <a:solidFill>
                        <a:schemeClr val="accent1"/>
                      </a:solidFill>
                      <a:prstDash val="solid"/>
                      <a:round/>
                      <a:headEnd type="none" w="med" len="med"/>
                      <a:tailEnd type="none" w="med" len="med"/>
                    </a:lnT>
                  </a:tcPr>
                </a:tc>
                <a:tc>
                  <a:txBody>
                    <a:bodyPr/>
                    <a:lstStyle/>
                    <a:p>
                      <a:pPr lvl="0"/>
                      <a:endParaRPr lang="cs-CZ" sz="1000" b="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p>
                      <a:pPr lvl="0"/>
                      <a:r>
                        <a:rPr lang="cs-CZ" sz="1000" b="1" kern="1200" dirty="0">
                          <a:solidFill>
                            <a:srgbClr val="7030A0"/>
                          </a:solidFill>
                          <a:effectLst/>
                          <a:latin typeface="Verdana" panose="020B0604030504040204" pitchFamily="34" charset="0"/>
                          <a:ea typeface="Verdana" panose="020B0604030504040204" pitchFamily="34" charset="0"/>
                          <a:cs typeface="Verdana" panose="020B0604030504040204" pitchFamily="34" charset="0"/>
                        </a:rPr>
                        <a:t>O1.6.1: Trendy a postupy</a:t>
                      </a:r>
                    </a:p>
                    <a:p>
                      <a:r>
                        <a:rPr lang="cs-CZ" sz="1000" b="0" i="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Sledujeme nové trendy.</a:t>
                      </a:r>
                      <a:endParaRPr lang="cs-CZ" sz="1000" b="1" i="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p>
                      <a:pPr lvl="0"/>
                      <a:endParaRPr lang="cs-CZ" sz="1000" b="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p>
                      <a:pPr lvl="0"/>
                      <a:r>
                        <a:rPr lang="cs-CZ" sz="1000" b="1" kern="1200" dirty="0">
                          <a:solidFill>
                            <a:srgbClr val="7030A0"/>
                          </a:solidFill>
                          <a:effectLst/>
                          <a:latin typeface="Verdana" panose="020B0604030504040204" pitchFamily="34" charset="0"/>
                          <a:ea typeface="Verdana" panose="020B0604030504040204" pitchFamily="34" charset="0"/>
                          <a:cs typeface="Verdana" panose="020B0604030504040204" pitchFamily="34" charset="0"/>
                        </a:rPr>
                        <a:t>O1.6.2: Plánování a realizace</a:t>
                      </a:r>
                    </a:p>
                    <a:p>
                      <a:r>
                        <a:rPr lang="cs-CZ" sz="1000" b="0" i="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Průběžně modernizujeme vybavení, zařízení, technologie i systémy.</a:t>
                      </a:r>
                      <a:endParaRPr lang="cs-CZ" sz="1000" b="1" i="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p>
                      <a:pPr lvl="0"/>
                      <a:endParaRPr lang="cs-CZ" sz="1000" b="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p>
                      <a:pPr lvl="0"/>
                      <a:r>
                        <a:rPr lang="cs-CZ" sz="1000" b="1" kern="1200" dirty="0">
                          <a:solidFill>
                            <a:srgbClr val="7030A0"/>
                          </a:solidFill>
                          <a:effectLst/>
                          <a:latin typeface="Verdana" panose="020B0604030504040204" pitchFamily="34" charset="0"/>
                          <a:ea typeface="Verdana" panose="020B0604030504040204" pitchFamily="34" charset="0"/>
                          <a:cs typeface="Verdana" panose="020B0604030504040204" pitchFamily="34" charset="0"/>
                        </a:rPr>
                        <a:t>O1.6.3: Efektivita</a:t>
                      </a:r>
                    </a:p>
                    <a:p>
                      <a:r>
                        <a:rPr lang="cs-CZ" sz="1000" b="0" i="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Nakupujeme účelně, chováme se hospodárně. </a:t>
                      </a:r>
                      <a:endParaRPr lang="cs-CZ" sz="1000" b="1" i="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txBody>
                  <a:tcPr>
                    <a:lnT w="12700" cap="flat" cmpd="sng" algn="ctr">
                      <a:solidFill>
                        <a:srgbClr val="7030A0"/>
                      </a:solidFill>
                      <a:prstDash val="solid"/>
                      <a:round/>
                      <a:headEnd type="none" w="med" len="med"/>
                      <a:tailEnd type="none" w="med" len="med"/>
                    </a:lnT>
                    <a:solidFill>
                      <a:schemeClr val="bg1"/>
                    </a:solidFill>
                  </a:tcPr>
                </a:tc>
                <a:extLst>
                  <a:ext uri="{0D108BD9-81ED-4DB2-BD59-A6C34878D82A}">
                    <a16:rowId xmlns:a16="http://schemas.microsoft.com/office/drawing/2014/main" val="10003"/>
                  </a:ext>
                </a:extLst>
              </a:tr>
            </a:tbl>
          </a:graphicData>
        </a:graphic>
      </p:graphicFrame>
      <p:sp>
        <p:nvSpPr>
          <p:cNvPr id="16" name="Šestiúhelník 15">
            <a:extLst>
              <a:ext uri="{FF2B5EF4-FFF2-40B4-BE49-F238E27FC236}">
                <a16:creationId xmlns:a16="http://schemas.microsoft.com/office/drawing/2014/main" id="{EC3B25F4-7CE4-834D-91B6-421E9628801C}"/>
              </a:ext>
            </a:extLst>
          </p:cNvPr>
          <p:cNvSpPr/>
          <p:nvPr/>
        </p:nvSpPr>
        <p:spPr>
          <a:xfrm rot="5400000">
            <a:off x="11734801" y="864020"/>
            <a:ext cx="914397" cy="923085"/>
          </a:xfrm>
          <a:prstGeom prst="hexagon">
            <a:avLst/>
          </a:prstGeom>
          <a:solidFill>
            <a:srgbClr val="53B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Obdélník 17">
            <a:extLst>
              <a:ext uri="{FF2B5EF4-FFF2-40B4-BE49-F238E27FC236}">
                <a16:creationId xmlns:a16="http://schemas.microsoft.com/office/drawing/2014/main" id="{1D86D3B8-0FD9-C94A-B2E9-B323C79DB817}"/>
              </a:ext>
            </a:extLst>
          </p:cNvPr>
          <p:cNvSpPr/>
          <p:nvPr/>
        </p:nvSpPr>
        <p:spPr>
          <a:xfrm rot="16200000">
            <a:off x="-3167088" y="3099004"/>
            <a:ext cx="6801899" cy="268856"/>
          </a:xfrm>
          <a:prstGeom prst="rect">
            <a:avLst/>
          </a:prstGeom>
        </p:spPr>
        <p:txBody>
          <a:bodyPr wrap="square">
            <a:spAutoFit/>
          </a:bodyPr>
          <a:lstStyle/>
          <a:p>
            <a:pPr>
              <a:lnSpc>
                <a:spcPct val="110000"/>
              </a:lnSpc>
              <a:spcBef>
                <a:spcPts val="400"/>
              </a:spcBef>
            </a:pPr>
            <a:r>
              <a:rPr lang="cs-CZ" sz="1150" dirty="0">
                <a:latin typeface="Verdana" panose="020B0604030504040204" pitchFamily="34" charset="0"/>
                <a:ea typeface="Verdana" panose="020B0604030504040204" pitchFamily="34" charset="0"/>
                <a:cs typeface="Verdana" panose="020B0604030504040204" pitchFamily="34" charset="0"/>
              </a:rPr>
              <a:t>poslání / vize / strategické cíle / </a:t>
            </a:r>
            <a:r>
              <a:rPr lang="cs-CZ" sz="1150" b="1" dirty="0">
                <a:solidFill>
                  <a:srgbClr val="53B0AE"/>
                </a:solidFill>
                <a:latin typeface="Verdana" panose="020B0604030504040204" pitchFamily="34" charset="0"/>
                <a:ea typeface="Verdana" panose="020B0604030504040204" pitchFamily="34" charset="0"/>
                <a:cs typeface="Verdana" panose="020B0604030504040204" pitchFamily="34" charset="0"/>
              </a:rPr>
              <a:t>priority / </a:t>
            </a:r>
            <a:r>
              <a:rPr lang="cs-CZ" sz="1150" b="1" dirty="0">
                <a:solidFill>
                  <a:srgbClr val="7030A0"/>
                </a:solidFill>
                <a:latin typeface="Verdana" panose="020B0604030504040204" pitchFamily="34" charset="0"/>
                <a:ea typeface="Verdana" panose="020B0604030504040204" pitchFamily="34" charset="0"/>
                <a:cs typeface="Verdana" panose="020B0604030504040204" pitchFamily="34" charset="0"/>
              </a:rPr>
              <a:t>opatření</a:t>
            </a:r>
            <a:r>
              <a:rPr lang="cs-CZ" sz="1150" b="1" dirty="0">
                <a:solidFill>
                  <a:srgbClr val="53B0AE"/>
                </a:solidFill>
                <a:latin typeface="Verdana" panose="020B0604030504040204" pitchFamily="34" charset="0"/>
                <a:ea typeface="Verdana" panose="020B0604030504040204" pitchFamily="34" charset="0"/>
                <a:cs typeface="Verdana" panose="020B0604030504040204" pitchFamily="34" charset="0"/>
              </a:rPr>
              <a:t> </a:t>
            </a:r>
            <a:r>
              <a:rPr lang="cs-CZ" sz="1150" dirty="0">
                <a:latin typeface="Verdana" panose="020B0604030504040204" pitchFamily="34" charset="0"/>
                <a:ea typeface="Verdana" panose="020B0604030504040204" pitchFamily="34" charset="0"/>
                <a:cs typeface="Verdana" panose="020B0604030504040204" pitchFamily="34" charset="0"/>
              </a:rPr>
              <a:t>/ implementace / akční plán</a:t>
            </a:r>
          </a:p>
        </p:txBody>
      </p:sp>
      <p:pic>
        <p:nvPicPr>
          <p:cNvPr id="3" name="Obrázek 2" descr="Obsah obrázku tráva, exteriér, silnice, budova&#10;&#10;Popis byl vytvořen automaticky">
            <a:extLst>
              <a:ext uri="{FF2B5EF4-FFF2-40B4-BE49-F238E27FC236}">
                <a16:creationId xmlns:a16="http://schemas.microsoft.com/office/drawing/2014/main" id="{12BFCD58-FFD0-E34F-937E-9E420489A8E7}"/>
              </a:ext>
            </a:extLst>
          </p:cNvPr>
          <p:cNvPicPr>
            <a:picLocks noChangeAspect="1"/>
          </p:cNvPicPr>
          <p:nvPr/>
        </p:nvPicPr>
        <p:blipFill>
          <a:blip r:embed="rId2"/>
          <a:stretch>
            <a:fillRect/>
          </a:stretch>
        </p:blipFill>
        <p:spPr>
          <a:xfrm>
            <a:off x="4568461" y="2766256"/>
            <a:ext cx="2442097" cy="1586979"/>
          </a:xfrm>
          <a:prstGeom prst="rect">
            <a:avLst/>
          </a:prstGeom>
        </p:spPr>
      </p:pic>
      <p:pic>
        <p:nvPicPr>
          <p:cNvPr id="7" name="Obrázek 6" descr="Obsah obrázku interiér, strop, místnost, stůl&#10;&#10;Popis byl vytvořen automaticky">
            <a:extLst>
              <a:ext uri="{FF2B5EF4-FFF2-40B4-BE49-F238E27FC236}">
                <a16:creationId xmlns:a16="http://schemas.microsoft.com/office/drawing/2014/main" id="{4AD1E5AC-BFB4-F84D-AD08-A724335BEF83}"/>
              </a:ext>
            </a:extLst>
          </p:cNvPr>
          <p:cNvPicPr>
            <a:picLocks noChangeAspect="1"/>
          </p:cNvPicPr>
          <p:nvPr/>
        </p:nvPicPr>
        <p:blipFill>
          <a:blip r:embed="rId3"/>
          <a:stretch>
            <a:fillRect/>
          </a:stretch>
        </p:blipFill>
        <p:spPr>
          <a:xfrm>
            <a:off x="8129808" y="2766256"/>
            <a:ext cx="2442097" cy="1586979"/>
          </a:xfrm>
          <a:prstGeom prst="rect">
            <a:avLst/>
          </a:prstGeom>
        </p:spPr>
      </p:pic>
      <p:pic>
        <p:nvPicPr>
          <p:cNvPr id="10" name="Obrázek 9">
            <a:extLst>
              <a:ext uri="{FF2B5EF4-FFF2-40B4-BE49-F238E27FC236}">
                <a16:creationId xmlns:a16="http://schemas.microsoft.com/office/drawing/2014/main" id="{91ACCED6-7F1C-3B4F-BBF1-4DE6881C35E6}"/>
              </a:ext>
            </a:extLst>
          </p:cNvPr>
          <p:cNvPicPr>
            <a:picLocks noChangeAspect="1"/>
          </p:cNvPicPr>
          <p:nvPr/>
        </p:nvPicPr>
        <p:blipFill>
          <a:blip r:embed="rId4"/>
          <a:stretch>
            <a:fillRect/>
          </a:stretch>
        </p:blipFill>
        <p:spPr>
          <a:xfrm>
            <a:off x="1007114" y="2766256"/>
            <a:ext cx="2442097" cy="1586979"/>
          </a:xfrm>
          <a:prstGeom prst="rect">
            <a:avLst/>
          </a:prstGeom>
        </p:spPr>
      </p:pic>
      <p:sp>
        <p:nvSpPr>
          <p:cNvPr id="19" name="Zástupný symbol pro číslo snímku 5">
            <a:extLst>
              <a:ext uri="{FF2B5EF4-FFF2-40B4-BE49-F238E27FC236}">
                <a16:creationId xmlns:a16="http://schemas.microsoft.com/office/drawing/2014/main" id="{4DB3D47C-D9C3-9F49-BC83-1C12A4A485B2}"/>
              </a:ext>
            </a:extLst>
          </p:cNvPr>
          <p:cNvSpPr>
            <a:spLocks noGrp="1"/>
          </p:cNvSpPr>
          <p:nvPr>
            <p:ph type="sldNum" sz="quarter" idx="12"/>
          </p:nvPr>
        </p:nvSpPr>
        <p:spPr>
          <a:xfrm>
            <a:off x="9359900" y="6437559"/>
            <a:ext cx="2743200" cy="365125"/>
          </a:xfrm>
        </p:spPr>
        <p:txBody>
          <a:bodyPr/>
          <a:lstStyle/>
          <a:p>
            <a:r>
              <a:rPr lang="cs-CZ" sz="900" dirty="0">
                <a:latin typeface="Verdana" panose="020B0604030504040204" pitchFamily="34" charset="0"/>
                <a:ea typeface="Verdana" panose="020B0604030504040204" pitchFamily="34" charset="0"/>
                <a:cs typeface="Verdana" panose="020B0604030504040204" pitchFamily="34" charset="0"/>
              </a:rPr>
              <a:t>strana </a:t>
            </a:r>
            <a:fld id="{7F3A1C11-3275-2F49-8982-63B8B988770C}" type="slidenum">
              <a:rPr lang="cs-CZ" sz="900" smtClean="0">
                <a:latin typeface="Verdana" panose="020B0604030504040204" pitchFamily="34" charset="0"/>
                <a:ea typeface="Verdana" panose="020B0604030504040204" pitchFamily="34" charset="0"/>
                <a:cs typeface="Verdana" panose="020B0604030504040204" pitchFamily="34" charset="0"/>
              </a:rPr>
              <a:t>7</a:t>
            </a:fld>
            <a:endParaRPr lang="cs-CZ" sz="900" dirty="0">
              <a:latin typeface="Verdana" panose="020B0604030504040204" pitchFamily="34" charset="0"/>
              <a:ea typeface="Verdana" panose="020B0604030504040204" pitchFamily="34" charset="0"/>
              <a:cs typeface="Verdana" panose="020B0604030504040204" pitchFamily="34" charset="0"/>
            </a:endParaRPr>
          </a:p>
        </p:txBody>
      </p:sp>
      <p:sp>
        <p:nvSpPr>
          <p:cNvPr id="11" name="Obdélník 10">
            <a:extLst>
              <a:ext uri="{FF2B5EF4-FFF2-40B4-BE49-F238E27FC236}">
                <a16:creationId xmlns:a16="http://schemas.microsoft.com/office/drawing/2014/main" id="{4B41934A-E279-A24C-A25D-28BD117B37F8}"/>
              </a:ext>
            </a:extLst>
          </p:cNvPr>
          <p:cNvSpPr/>
          <p:nvPr/>
        </p:nvSpPr>
        <p:spPr>
          <a:xfrm>
            <a:off x="852488" y="942772"/>
            <a:ext cx="10487024" cy="738664"/>
          </a:xfrm>
          <a:prstGeom prst="rect">
            <a:avLst/>
          </a:prstGeom>
        </p:spPr>
        <p:txBody>
          <a:bodyPr wrap="square">
            <a:spAutoFit/>
          </a:bodyPr>
          <a:lstStyle/>
          <a:p>
            <a:r>
              <a:rPr lang="cs-CZ" sz="1400" i="1" spc="70" dirty="0">
                <a:latin typeface="Verdana" panose="020B0604030504040204" pitchFamily="34" charset="0"/>
                <a:ea typeface="Verdana" panose="020B0604030504040204" pitchFamily="34" charset="0"/>
                <a:cs typeface="Verdana" panose="020B0604030504040204" pitchFamily="34" charset="0"/>
              </a:rPr>
              <a:t>Cílem je </a:t>
            </a:r>
            <a:r>
              <a:rPr lang="cs-CZ" sz="1400" b="1" i="1" spc="70" dirty="0">
                <a:latin typeface="Verdana" panose="020B0604030504040204" pitchFamily="34" charset="0"/>
                <a:ea typeface="Verdana" panose="020B0604030504040204" pitchFamily="34" charset="0"/>
                <a:cs typeface="Verdana" panose="020B0604030504040204" pitchFamily="34" charset="0"/>
              </a:rPr>
              <a:t>soustavným procesem </a:t>
            </a:r>
            <a:r>
              <a:rPr lang="cs-CZ" sz="1400" i="1" spc="70" dirty="0">
                <a:latin typeface="Verdana" panose="020B0604030504040204" pitchFamily="34" charset="0"/>
                <a:ea typeface="Verdana" panose="020B0604030504040204" pitchFamily="34" charset="0"/>
                <a:cs typeface="Verdana" panose="020B0604030504040204" pitchFamily="34" charset="0"/>
              </a:rPr>
              <a:t>zefektivňovat systém řízení organizace. Organizace usnadňuje práci lidem, vytváří dobré předpoklady pro práci, jasně a srozumitelně komunikuje. Využívá svého vnitřního potenciálu, kterého si váží a systematicky jej rozvíjí. </a:t>
            </a:r>
          </a:p>
        </p:txBody>
      </p:sp>
    </p:spTree>
    <p:extLst>
      <p:ext uri="{BB962C8B-B14F-4D97-AF65-F5344CB8AC3E}">
        <p14:creationId xmlns:p14="http://schemas.microsoft.com/office/powerpoint/2010/main" val="1337522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adpis 1">
            <a:extLst>
              <a:ext uri="{FF2B5EF4-FFF2-40B4-BE49-F238E27FC236}">
                <a16:creationId xmlns:a16="http://schemas.microsoft.com/office/drawing/2014/main" id="{55118F43-0E42-A14F-87CB-F062B18F4F30}"/>
              </a:ext>
            </a:extLst>
          </p:cNvPr>
          <p:cNvSpPr>
            <a:spLocks noGrp="1"/>
          </p:cNvSpPr>
          <p:nvPr>
            <p:ph type="title"/>
          </p:nvPr>
        </p:nvSpPr>
        <p:spPr>
          <a:xfrm>
            <a:off x="852488" y="0"/>
            <a:ext cx="9601200" cy="1325563"/>
          </a:xfrm>
        </p:spPr>
        <p:txBody>
          <a:bodyPr>
            <a:normAutofit/>
          </a:bodyPr>
          <a:lstStyle/>
          <a:p>
            <a:r>
              <a:rPr lang="cs-CZ" sz="2600" b="1" dirty="0">
                <a:latin typeface="Verdana" panose="020B0604030504040204" pitchFamily="34" charset="0"/>
                <a:ea typeface="Verdana" panose="020B0604030504040204" pitchFamily="34" charset="0"/>
                <a:cs typeface="Verdana" panose="020B0604030504040204" pitchFamily="34" charset="0"/>
              </a:rPr>
              <a:t>C2: Profesionální zaměstnanec– PRIORITY (1/2)</a:t>
            </a:r>
          </a:p>
        </p:txBody>
      </p:sp>
      <p:graphicFrame>
        <p:nvGraphicFramePr>
          <p:cNvPr id="33" name="Content Placeholder 11">
            <a:extLst>
              <a:ext uri="{FF2B5EF4-FFF2-40B4-BE49-F238E27FC236}">
                <a16:creationId xmlns:a16="http://schemas.microsoft.com/office/drawing/2014/main" id="{BE22A0A9-29AD-C34B-A46E-6AE81115CAEE}"/>
              </a:ext>
            </a:extLst>
          </p:cNvPr>
          <p:cNvGraphicFramePr>
            <a:graphicFrameLocks/>
          </p:cNvGraphicFramePr>
          <p:nvPr>
            <p:extLst>
              <p:ext uri="{D42A27DB-BD31-4B8C-83A1-F6EECF244321}">
                <p14:modId xmlns:p14="http://schemas.microsoft.com/office/powerpoint/2010/main" val="352089382"/>
              </p:ext>
            </p:extLst>
          </p:nvPr>
        </p:nvGraphicFramePr>
        <p:xfrm>
          <a:off x="921858" y="1827289"/>
          <a:ext cx="10348285" cy="4853211"/>
        </p:xfrm>
        <a:graphic>
          <a:graphicData uri="http://schemas.openxmlformats.org/drawingml/2006/table">
            <a:tbl>
              <a:tblPr bandRow="1">
                <a:tableStyleId>{5C22544A-7EE6-4342-B048-85BDC9FD1C3A}</a:tableStyleId>
              </a:tblPr>
              <a:tblGrid>
                <a:gridCol w="3222803">
                  <a:extLst>
                    <a:ext uri="{9D8B030D-6E8A-4147-A177-3AD203B41FA5}">
                      <a16:colId xmlns:a16="http://schemas.microsoft.com/office/drawing/2014/main" val="20000"/>
                    </a:ext>
                  </a:extLst>
                </a:gridCol>
                <a:gridCol w="339938">
                  <a:extLst>
                    <a:ext uri="{9D8B030D-6E8A-4147-A177-3AD203B41FA5}">
                      <a16:colId xmlns:a16="http://schemas.microsoft.com/office/drawing/2014/main" val="20001"/>
                    </a:ext>
                  </a:extLst>
                </a:gridCol>
                <a:gridCol w="3222803">
                  <a:extLst>
                    <a:ext uri="{9D8B030D-6E8A-4147-A177-3AD203B41FA5}">
                      <a16:colId xmlns:a16="http://schemas.microsoft.com/office/drawing/2014/main" val="20002"/>
                    </a:ext>
                  </a:extLst>
                </a:gridCol>
                <a:gridCol w="339938">
                  <a:extLst>
                    <a:ext uri="{9D8B030D-6E8A-4147-A177-3AD203B41FA5}">
                      <a16:colId xmlns:a16="http://schemas.microsoft.com/office/drawing/2014/main" val="20003"/>
                    </a:ext>
                  </a:extLst>
                </a:gridCol>
                <a:gridCol w="3222803">
                  <a:extLst>
                    <a:ext uri="{9D8B030D-6E8A-4147-A177-3AD203B41FA5}">
                      <a16:colId xmlns:a16="http://schemas.microsoft.com/office/drawing/2014/main" val="20004"/>
                    </a:ext>
                  </a:extLst>
                </a:gridCol>
              </a:tblGrid>
              <a:tr h="342171">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cs-CZ" sz="1000" b="1" i="1" u="none" noProof="0" dirty="0">
                          <a:latin typeface="Verdana" panose="020B0604030504040204" pitchFamily="34" charset="0"/>
                          <a:ea typeface="Verdana" panose="020B0604030504040204" pitchFamily="34" charset="0"/>
                          <a:cs typeface="Verdana" panose="020B0604030504040204" pitchFamily="34" charset="0"/>
                        </a:rPr>
                        <a:t>P1: Prestiž organizace</a:t>
                      </a:r>
                    </a:p>
                  </a:txBody>
                  <a:tcPr anchor="ctr">
                    <a:lnB w="57150" cap="flat" cmpd="sng" algn="ctr">
                      <a:solidFill>
                        <a:srgbClr val="E68922"/>
                      </a:solidFill>
                      <a:prstDash val="solid"/>
                      <a:round/>
                      <a:headEnd type="none" w="med" len="med"/>
                      <a:tailEnd type="none" w="med" len="med"/>
                    </a:lnB>
                    <a:solidFill>
                      <a:schemeClr val="bg1"/>
                    </a:solidFill>
                  </a:tcPr>
                </a:tc>
                <a:tc rowSpan="2">
                  <a:txBody>
                    <a:bodyPr/>
                    <a:lstStyle/>
                    <a:p>
                      <a:pPr algn="ctr"/>
                      <a:endParaRPr lang="cs-CZ" sz="1000" b="0" i="1" u="none" noProof="0" dirty="0">
                        <a:latin typeface="Verdana" panose="020B0604030504040204" pitchFamily="34" charset="0"/>
                        <a:ea typeface="Verdana" panose="020B0604030504040204" pitchFamily="34" charset="0"/>
                        <a:cs typeface="Verdana" panose="020B0604030504040204" pitchFamily="34" charset="0"/>
                      </a:endParaRPr>
                    </a:p>
                  </a:txBody>
                  <a:tcPr anchor="ctr">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cs-CZ" sz="1000" b="1" i="1" u="none" noProof="0" dirty="0">
                          <a:latin typeface="Verdana" panose="020B0604030504040204" pitchFamily="34" charset="0"/>
                          <a:ea typeface="Verdana" panose="020B0604030504040204" pitchFamily="34" charset="0"/>
                          <a:cs typeface="Verdana" panose="020B0604030504040204" pitchFamily="34" charset="0"/>
                        </a:rPr>
                        <a:t>P2: Ohodnocení</a:t>
                      </a:r>
                    </a:p>
                  </a:txBody>
                  <a:tcPr anchor="ctr">
                    <a:lnB w="57150" cap="flat" cmpd="sng" algn="ctr">
                      <a:solidFill>
                        <a:srgbClr val="E68922"/>
                      </a:solidFill>
                      <a:prstDash val="solid"/>
                      <a:round/>
                      <a:headEnd type="none" w="med" len="med"/>
                      <a:tailEnd type="none" w="med" len="med"/>
                    </a:lnB>
                    <a:solidFill>
                      <a:schemeClr val="bg1"/>
                    </a:solidFill>
                  </a:tcPr>
                </a:tc>
                <a:tc rowSpan="2">
                  <a:txBody>
                    <a:bodyPr/>
                    <a:lstStyle/>
                    <a:p>
                      <a:pPr algn="ctr"/>
                      <a:endParaRPr lang="cs-CZ" sz="1000" b="0" i="1" u="none" noProof="0" dirty="0">
                        <a:latin typeface="Verdana" panose="020B0604030504040204" pitchFamily="34" charset="0"/>
                        <a:ea typeface="Verdana" panose="020B0604030504040204" pitchFamily="34" charset="0"/>
                        <a:cs typeface="Verdana" panose="020B0604030504040204" pitchFamily="34" charset="0"/>
                      </a:endParaRPr>
                    </a:p>
                  </a:txBody>
                  <a:tcPr anchor="ctr">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cs-CZ" sz="1000" b="1" i="1" u="none" noProof="0" dirty="0">
                          <a:latin typeface="Verdana" panose="020B0604030504040204" pitchFamily="34" charset="0"/>
                          <a:ea typeface="Verdana" panose="020B0604030504040204" pitchFamily="34" charset="0"/>
                          <a:cs typeface="Verdana" panose="020B0604030504040204" pitchFamily="34" charset="0"/>
                        </a:rPr>
                        <a:t>P3: Vzdělávání</a:t>
                      </a:r>
                    </a:p>
                  </a:txBody>
                  <a:tcPr anchor="ctr">
                    <a:lnB w="57150" cap="flat" cmpd="sng" algn="ctr">
                      <a:solidFill>
                        <a:srgbClr val="E68922"/>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881941">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cs-CZ" sz="1000" i="0" dirty="0">
                          <a:latin typeface="Verdana" panose="020B0604030504040204" pitchFamily="34" charset="0"/>
                          <a:ea typeface="Verdana" panose="020B0604030504040204" pitchFamily="34" charset="0"/>
                          <a:cs typeface="Verdana" panose="020B0604030504040204" pitchFamily="34" charset="0"/>
                        </a:rPr>
                        <a:t>Pracujeme na budování dobrého jména našeho domova. Chceme, aby si každý své práce vážil a byl na ni hrdý. Chceme být ti nejlepší.</a:t>
                      </a:r>
                    </a:p>
                    <a:p>
                      <a:pPr marL="0" marR="0" lvl="0" indent="0" algn="l" defTabSz="1219170" rtl="0" eaLnBrk="1" fontAlgn="auto" latinLnBrk="0" hangingPunct="1">
                        <a:lnSpc>
                          <a:spcPct val="100000"/>
                        </a:lnSpc>
                        <a:spcBef>
                          <a:spcPts val="0"/>
                        </a:spcBef>
                        <a:spcAft>
                          <a:spcPts val="0"/>
                        </a:spcAft>
                        <a:buClrTx/>
                        <a:buSzTx/>
                        <a:buFontTx/>
                        <a:buNone/>
                        <a:tabLst/>
                        <a:defRPr/>
                      </a:pPr>
                      <a:endParaRPr lang="cs-CZ" sz="1000" b="0" i="1" u="none" noProof="0" dirty="0">
                        <a:latin typeface="Verdana" panose="020B0604030504040204" pitchFamily="34" charset="0"/>
                        <a:ea typeface="Verdana" panose="020B0604030504040204" pitchFamily="34" charset="0"/>
                        <a:cs typeface="Verdana" panose="020B060403050404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cs-CZ" sz="1000" b="0" i="1" u="none" noProof="0" dirty="0">
                        <a:latin typeface="Verdana" panose="020B0604030504040204" pitchFamily="34" charset="0"/>
                        <a:ea typeface="Verdana" panose="020B0604030504040204" pitchFamily="34" charset="0"/>
                        <a:cs typeface="Verdana" panose="020B060403050404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cs-CZ" sz="1000" b="0" i="1" u="none" noProof="0" dirty="0">
                        <a:latin typeface="Verdana" panose="020B0604030504040204" pitchFamily="34" charset="0"/>
                        <a:ea typeface="Verdana" panose="020B0604030504040204" pitchFamily="34" charset="0"/>
                        <a:cs typeface="Verdana" panose="020B060403050404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cs-CZ" sz="1000" b="0" i="1" u="none" noProof="0" dirty="0">
                        <a:latin typeface="Verdana" panose="020B0604030504040204" pitchFamily="34" charset="0"/>
                        <a:ea typeface="Verdana" panose="020B0604030504040204" pitchFamily="34" charset="0"/>
                        <a:cs typeface="Verdana" panose="020B060403050404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cs-CZ" sz="1000" b="0" i="1" u="none" noProof="0" dirty="0">
                        <a:latin typeface="Verdana" panose="020B0604030504040204" pitchFamily="34" charset="0"/>
                        <a:ea typeface="Verdana" panose="020B0604030504040204" pitchFamily="34" charset="0"/>
                        <a:cs typeface="Verdana" panose="020B060403050404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cs-CZ" sz="1000" b="0" i="1" u="none" noProof="0" dirty="0">
                        <a:latin typeface="Verdana" panose="020B0604030504040204" pitchFamily="34" charset="0"/>
                        <a:ea typeface="Verdana" panose="020B0604030504040204" pitchFamily="34" charset="0"/>
                        <a:cs typeface="Verdana" panose="020B060403050404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cs-CZ" sz="1000" b="0" i="1" u="none" noProof="0" dirty="0">
                        <a:latin typeface="Verdana" panose="020B0604030504040204" pitchFamily="34" charset="0"/>
                        <a:ea typeface="Verdana" panose="020B0604030504040204" pitchFamily="34" charset="0"/>
                        <a:cs typeface="Verdana" panose="020B060403050404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cs-CZ" sz="1000" b="0" i="1" u="none" noProof="0" dirty="0">
                        <a:latin typeface="Verdana" panose="020B0604030504040204" pitchFamily="34" charset="0"/>
                        <a:ea typeface="Verdana" panose="020B0604030504040204" pitchFamily="34" charset="0"/>
                        <a:cs typeface="Verdana" panose="020B060403050404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cs-CZ" sz="1000" b="0" i="1" u="none" noProof="0" dirty="0">
                        <a:latin typeface="Verdana" panose="020B0604030504040204" pitchFamily="34" charset="0"/>
                        <a:ea typeface="Verdana" panose="020B0604030504040204" pitchFamily="34" charset="0"/>
                        <a:cs typeface="Verdana" panose="020B060403050404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cs-CZ" sz="1000" b="0" i="1" u="none" noProof="0" dirty="0">
                        <a:latin typeface="Verdana" panose="020B0604030504040204" pitchFamily="34" charset="0"/>
                        <a:ea typeface="Verdana" panose="020B0604030504040204" pitchFamily="34" charset="0"/>
                        <a:cs typeface="Verdana" panose="020B0604030504040204" pitchFamily="34" charset="0"/>
                      </a:endParaRPr>
                    </a:p>
                  </a:txBody>
                  <a:tcPr>
                    <a:lnT w="57150" cap="flat" cmpd="sng" algn="ctr">
                      <a:solidFill>
                        <a:srgbClr val="E68922"/>
                      </a:solidFill>
                      <a:prstDash val="solid"/>
                      <a:round/>
                      <a:headEnd type="none" w="med" len="med"/>
                      <a:tailEnd type="none" w="med" len="med"/>
                    </a:lnT>
                    <a:solidFill>
                      <a:schemeClr val="bg1"/>
                    </a:solidFill>
                  </a:tcPr>
                </a:tc>
                <a:tc vMerge="1">
                  <a:txBody>
                    <a:bodyPr/>
                    <a:lstStyle/>
                    <a:p>
                      <a:endParaRPr lang="nl-NL" sz="1000" dirty="0"/>
                    </a:p>
                  </a:txBody>
                  <a:tcPr>
                    <a:lnT w="28575" cap="flat" cmpd="sng" algn="ctr">
                      <a:solidFill>
                        <a:schemeClr val="accent1"/>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cs-CZ" sz="1000" i="0" dirty="0">
                          <a:latin typeface="Verdana" panose="020B0604030504040204" pitchFamily="34" charset="0"/>
                          <a:ea typeface="Verdana" panose="020B0604030504040204" pitchFamily="34" charset="0"/>
                          <a:cs typeface="Verdana" panose="020B0604030504040204" pitchFamily="34" charset="0"/>
                        </a:rPr>
                        <a:t>Finanční motivace je důležitá a víme to. Přesto se vedle toho snažíme o komplexnější pohled na tuto oblast a dbáme o její rozvoj.</a:t>
                      </a:r>
                      <a:endParaRPr lang="cs-CZ" sz="1000" b="0" i="0" u="none" noProof="0" dirty="0">
                        <a:latin typeface="Verdana" panose="020B0604030504040204" pitchFamily="34" charset="0"/>
                        <a:ea typeface="Verdana" panose="020B0604030504040204" pitchFamily="34" charset="0"/>
                        <a:cs typeface="Verdana" panose="020B0604030504040204" pitchFamily="34" charset="0"/>
                      </a:endParaRPr>
                    </a:p>
                    <a:p>
                      <a:endParaRPr lang="cs-CZ" sz="1000" b="0" i="1" u="none" noProof="0" dirty="0">
                        <a:latin typeface="Verdana" panose="020B0604030504040204" pitchFamily="34" charset="0"/>
                        <a:ea typeface="Verdana" panose="020B0604030504040204" pitchFamily="34" charset="0"/>
                        <a:cs typeface="Verdana" panose="020B0604030504040204" pitchFamily="34" charset="0"/>
                      </a:endParaRPr>
                    </a:p>
                  </a:txBody>
                  <a:tcPr>
                    <a:lnT w="57150" cap="flat" cmpd="sng" algn="ctr">
                      <a:solidFill>
                        <a:srgbClr val="E68922"/>
                      </a:solidFill>
                      <a:prstDash val="solid"/>
                      <a:round/>
                      <a:headEnd type="none" w="med" len="med"/>
                      <a:tailEnd type="none" w="med" len="med"/>
                    </a:lnT>
                    <a:solidFill>
                      <a:schemeClr val="bg1"/>
                    </a:solidFill>
                  </a:tcPr>
                </a:tc>
                <a:tc vMerge="1">
                  <a:txBody>
                    <a:bodyPr/>
                    <a:lstStyle/>
                    <a:p>
                      <a:endParaRPr lang="nl-NL" sz="1000"/>
                    </a:p>
                  </a:txBody>
                  <a:tcPr>
                    <a:lnT w="28575" cap="flat" cmpd="sng" algn="ctr">
                      <a:solidFill>
                        <a:schemeClr val="accent1"/>
                      </a:solidFill>
                      <a:prstDash val="solid"/>
                      <a:round/>
                      <a:headEnd type="none" w="med" len="med"/>
                      <a:tailEnd type="none" w="med" len="med"/>
                    </a:lnT>
                  </a:tcPr>
                </a:tc>
                <a:tc>
                  <a:txBody>
                    <a:bodyPr/>
                    <a:lstStyle/>
                    <a:p>
                      <a:r>
                        <a:rPr lang="cs-CZ" sz="1000" i="0" noProof="0" dirty="0">
                          <a:latin typeface="Verdana" panose="020B0604030504040204" pitchFamily="34" charset="0"/>
                          <a:ea typeface="Verdana" panose="020B0604030504040204" pitchFamily="34" charset="0"/>
                          <a:cs typeface="Verdana" panose="020B0604030504040204" pitchFamily="34" charset="0"/>
                        </a:rPr>
                        <a:t>Chceme mít vzdělávací program pro získávání specifických dovedností, reagující na aktuální potřeby trhu, zřizovatele i našich klientů.</a:t>
                      </a:r>
                    </a:p>
                  </a:txBody>
                  <a:tcPr>
                    <a:lnT w="57150" cap="flat" cmpd="sng" algn="ctr">
                      <a:solidFill>
                        <a:srgbClr val="E68922"/>
                      </a:solidFill>
                      <a:prstDash val="solid"/>
                      <a:round/>
                      <a:headEnd type="none" w="med" len="med"/>
                      <a:tailEnd type="none" w="med" len="med"/>
                    </a:lnT>
                    <a:solidFill>
                      <a:schemeClr val="bg1"/>
                    </a:solidFill>
                  </a:tcPr>
                </a:tc>
                <a:extLst>
                  <a:ext uri="{0D108BD9-81ED-4DB2-BD59-A6C34878D82A}">
                    <a16:rowId xmlns:a16="http://schemas.microsoft.com/office/drawing/2014/main" val="10001"/>
                  </a:ext>
                </a:extLst>
              </a:tr>
              <a:tr h="342171">
                <a:tc>
                  <a:txBody>
                    <a:bodyPr/>
                    <a:lstStyle/>
                    <a:p>
                      <a:pPr marL="0" algn="ctr" defTabSz="1219170" rtl="0" eaLnBrk="1" latinLnBrk="0" hangingPunct="1"/>
                      <a:endParaRPr lang="cs-CZ" sz="1000" b="0" i="1" u="none" noProof="0" dirty="0">
                        <a:latin typeface="Verdana" panose="020B0604030504040204" pitchFamily="34" charset="0"/>
                        <a:ea typeface="Verdana" panose="020B0604030504040204" pitchFamily="34" charset="0"/>
                        <a:cs typeface="Verdana" panose="020B0604030504040204" pitchFamily="34" charset="0"/>
                      </a:endParaRPr>
                    </a:p>
                    <a:p>
                      <a:pPr marL="0" algn="ctr" defTabSz="1219170" rtl="0" eaLnBrk="1" latinLnBrk="0" hangingPunct="1"/>
                      <a:endParaRPr lang="cs-CZ" sz="1000" b="0" i="1" u="none" noProof="0" dirty="0">
                        <a:latin typeface="Verdana" panose="020B0604030504040204" pitchFamily="34" charset="0"/>
                        <a:ea typeface="Verdana" panose="020B0604030504040204" pitchFamily="34" charset="0"/>
                        <a:cs typeface="Verdana" panose="020B0604030504040204" pitchFamily="34" charset="0"/>
                      </a:endParaRPr>
                    </a:p>
                    <a:p>
                      <a:pPr marL="0" algn="l" defTabSz="1219170" rtl="0" eaLnBrk="1" latinLnBrk="0" hangingPunct="1"/>
                      <a:r>
                        <a:rPr lang="cs-CZ" sz="1000" b="1" i="1" u="none" noProof="0" dirty="0">
                          <a:latin typeface="Verdana" panose="020B0604030504040204" pitchFamily="34" charset="0"/>
                          <a:ea typeface="Verdana" panose="020B0604030504040204" pitchFamily="34" charset="0"/>
                          <a:cs typeface="Verdana" panose="020B0604030504040204" pitchFamily="34" charset="0"/>
                        </a:rPr>
                        <a:t>Opatření</a:t>
                      </a:r>
                      <a:endParaRPr lang="cs-CZ" sz="1000" b="1" i="1" u="none" kern="1200" noProof="0" dirty="0">
                        <a:solidFill>
                          <a:schemeClr val="dk1"/>
                        </a:solidFill>
                        <a:latin typeface="Verdana" panose="020B0604030504040204" pitchFamily="34" charset="0"/>
                        <a:ea typeface="Verdana" panose="020B0604030504040204" pitchFamily="34" charset="0"/>
                        <a:cs typeface="Verdana" panose="020B0604030504040204" pitchFamily="34" charset="0"/>
                      </a:endParaRPr>
                    </a:p>
                  </a:txBody>
                  <a:tcPr anchor="ctr">
                    <a:lnB w="12700" cap="flat" cmpd="sng" algn="ctr">
                      <a:solidFill>
                        <a:srgbClr val="7030A0"/>
                      </a:solidFill>
                      <a:prstDash val="solid"/>
                      <a:round/>
                      <a:headEnd type="none" w="med" len="med"/>
                      <a:tailEnd type="none" w="med" len="med"/>
                    </a:lnB>
                    <a:solidFill>
                      <a:schemeClr val="bg1"/>
                    </a:solidFill>
                  </a:tcPr>
                </a:tc>
                <a:tc rowSpan="2">
                  <a:txBody>
                    <a:bodyPr/>
                    <a:lstStyle/>
                    <a:p>
                      <a:pPr marL="0" algn="ctr" defTabSz="1219170" rtl="0" eaLnBrk="1" latinLnBrk="0" hangingPunct="1"/>
                      <a:endParaRPr lang="cs-CZ" sz="1000" b="0" i="1" u="none" kern="1200" noProof="0" dirty="0">
                        <a:solidFill>
                          <a:schemeClr val="dk1"/>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bg1"/>
                    </a:solidFill>
                  </a:tcPr>
                </a:tc>
                <a:tc>
                  <a:txBody>
                    <a:bodyPr/>
                    <a:lstStyle/>
                    <a:p>
                      <a:pPr marL="0" algn="ctr" defTabSz="1219170" rtl="0" eaLnBrk="1" latinLnBrk="0" hangingPunct="1"/>
                      <a:endParaRPr lang="cs-CZ" sz="1000" b="0" i="1" u="none" kern="1200" noProof="0" dirty="0">
                        <a:solidFill>
                          <a:schemeClr val="dk1"/>
                        </a:solidFill>
                        <a:latin typeface="Verdana" panose="020B0604030504040204" pitchFamily="34" charset="0"/>
                        <a:ea typeface="Verdana" panose="020B0604030504040204" pitchFamily="34" charset="0"/>
                        <a:cs typeface="Verdana" panose="020B0604030504040204" pitchFamily="34" charset="0"/>
                      </a:endParaRPr>
                    </a:p>
                    <a:p>
                      <a:pPr marL="0" algn="ctr" defTabSz="1219170" rtl="0" eaLnBrk="1" latinLnBrk="0" hangingPunct="1"/>
                      <a:endParaRPr lang="cs-CZ" sz="1000" b="0" i="1" u="none" kern="1200" noProof="0" dirty="0">
                        <a:solidFill>
                          <a:schemeClr val="dk1"/>
                        </a:solidFill>
                        <a:latin typeface="Verdana" panose="020B0604030504040204" pitchFamily="34" charset="0"/>
                        <a:ea typeface="Verdana" panose="020B0604030504040204" pitchFamily="34" charset="0"/>
                        <a:cs typeface="Verdana" panose="020B0604030504040204" pitchFamily="34" charset="0"/>
                      </a:endParaRPr>
                    </a:p>
                    <a:p>
                      <a:pPr marL="0" algn="l" defTabSz="1219170" rtl="0" eaLnBrk="1" latinLnBrk="0" hangingPunct="1"/>
                      <a:r>
                        <a:rPr lang="cs-CZ" sz="1000" b="1" i="1" u="none" kern="1200" noProof="0" dirty="0">
                          <a:solidFill>
                            <a:schemeClr val="dk1"/>
                          </a:solidFill>
                          <a:latin typeface="Verdana" panose="020B0604030504040204" pitchFamily="34" charset="0"/>
                          <a:ea typeface="Verdana" panose="020B0604030504040204" pitchFamily="34" charset="0"/>
                          <a:cs typeface="Verdana" panose="020B0604030504040204" pitchFamily="34" charset="0"/>
                        </a:rPr>
                        <a:t>Opatření</a:t>
                      </a:r>
                    </a:p>
                  </a:txBody>
                  <a:tcPr anchor="ctr">
                    <a:lnB w="12700" cap="flat" cmpd="sng" algn="ctr">
                      <a:solidFill>
                        <a:srgbClr val="7030A0"/>
                      </a:solidFill>
                      <a:prstDash val="solid"/>
                      <a:round/>
                      <a:headEnd type="none" w="med" len="med"/>
                      <a:tailEnd type="none" w="med" len="med"/>
                    </a:lnB>
                    <a:solidFill>
                      <a:schemeClr val="bg1"/>
                    </a:solidFill>
                  </a:tcPr>
                </a:tc>
                <a:tc rowSpan="2">
                  <a:txBody>
                    <a:bodyPr/>
                    <a:lstStyle/>
                    <a:p>
                      <a:pPr marL="0" algn="ctr" defTabSz="1219170" rtl="0" eaLnBrk="1" latinLnBrk="0" hangingPunct="1"/>
                      <a:endParaRPr lang="cs-CZ" sz="1000" b="0" i="1" u="none" kern="1200" noProof="0" dirty="0">
                        <a:solidFill>
                          <a:schemeClr val="dk1"/>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bg1"/>
                    </a:solidFill>
                  </a:tcPr>
                </a:tc>
                <a:tc>
                  <a:txBody>
                    <a:bodyPr/>
                    <a:lstStyle/>
                    <a:p>
                      <a:pPr marL="0" algn="ctr" defTabSz="1219170" rtl="0" eaLnBrk="1" latinLnBrk="0" hangingPunct="1"/>
                      <a:endParaRPr lang="cs-CZ" sz="1000" b="0" i="1" u="none" kern="1200" noProof="0" dirty="0">
                        <a:solidFill>
                          <a:schemeClr val="dk1"/>
                        </a:solidFill>
                        <a:latin typeface="Verdana" panose="020B0604030504040204" pitchFamily="34" charset="0"/>
                        <a:ea typeface="Verdana" panose="020B0604030504040204" pitchFamily="34" charset="0"/>
                        <a:cs typeface="Verdana" panose="020B0604030504040204" pitchFamily="34" charset="0"/>
                      </a:endParaRPr>
                    </a:p>
                    <a:p>
                      <a:pPr marL="0" algn="ctr" defTabSz="1219170" rtl="0" eaLnBrk="1" latinLnBrk="0" hangingPunct="1"/>
                      <a:endParaRPr lang="cs-CZ" sz="1000" b="0" i="1" u="none" kern="1200" noProof="0" dirty="0">
                        <a:solidFill>
                          <a:schemeClr val="dk1"/>
                        </a:solidFill>
                        <a:latin typeface="Verdana" panose="020B0604030504040204" pitchFamily="34" charset="0"/>
                        <a:ea typeface="Verdana" panose="020B0604030504040204" pitchFamily="34" charset="0"/>
                        <a:cs typeface="Verdana" panose="020B0604030504040204" pitchFamily="34" charset="0"/>
                      </a:endParaRPr>
                    </a:p>
                    <a:p>
                      <a:pPr algn="l"/>
                      <a:r>
                        <a:rPr lang="cs-CZ" sz="1000" b="1" i="1" u="none" noProof="0" dirty="0">
                          <a:latin typeface="Verdana" panose="020B0604030504040204" pitchFamily="34" charset="0"/>
                          <a:ea typeface="Verdana" panose="020B0604030504040204" pitchFamily="34" charset="0"/>
                          <a:cs typeface="Verdana" panose="020B0604030504040204" pitchFamily="34" charset="0"/>
                        </a:rPr>
                        <a:t>Opatření</a:t>
                      </a:r>
                    </a:p>
                  </a:txBody>
                  <a:tcPr anchor="ctr">
                    <a:lnB w="12700" cap="flat" cmpd="sng" algn="ctr">
                      <a:solidFill>
                        <a:srgbClr val="7030A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881941">
                <a:tc>
                  <a:txBody>
                    <a:bodyPr/>
                    <a:lstStyle/>
                    <a:p>
                      <a:pPr lvl="0"/>
                      <a:endParaRPr lang="cs-CZ" sz="1000" b="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p>
                      <a:pPr lvl="0"/>
                      <a:r>
                        <a:rPr lang="cs-CZ" sz="1000" b="1" kern="1200" dirty="0">
                          <a:solidFill>
                            <a:srgbClr val="7030A0"/>
                          </a:solidFill>
                          <a:effectLst/>
                          <a:latin typeface="Verdana" panose="020B0604030504040204" pitchFamily="34" charset="0"/>
                          <a:ea typeface="Verdana" panose="020B0604030504040204" pitchFamily="34" charset="0"/>
                          <a:cs typeface="Verdana" panose="020B0604030504040204" pitchFamily="34" charset="0"/>
                        </a:rPr>
                        <a:t>O2.1.1: Mediální obraz</a:t>
                      </a:r>
                    </a:p>
                    <a:p>
                      <a:r>
                        <a:rPr lang="cs-CZ" sz="1000" b="0" i="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Záleží nám jak nás vidí ostatní, dáváme o sobě vědět.</a:t>
                      </a:r>
                      <a:endParaRPr lang="cs-CZ" sz="1000" b="1" i="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p>
                      <a:pPr lvl="0"/>
                      <a:endParaRPr lang="cs-CZ" sz="1000" b="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p>
                      <a:pPr lvl="0"/>
                      <a:r>
                        <a:rPr lang="cs-CZ" sz="1000" b="1" kern="1200" dirty="0">
                          <a:solidFill>
                            <a:srgbClr val="7030A0"/>
                          </a:solidFill>
                          <a:effectLst/>
                          <a:latin typeface="Verdana" panose="020B0604030504040204" pitchFamily="34" charset="0"/>
                          <a:ea typeface="Verdana" panose="020B0604030504040204" pitchFamily="34" charset="0"/>
                          <a:cs typeface="Verdana" panose="020B0604030504040204" pitchFamily="34" charset="0"/>
                        </a:rPr>
                        <a:t>O2.1.2: Naši lidé</a:t>
                      </a:r>
                    </a:p>
                    <a:p>
                      <a:r>
                        <a:rPr lang="cs-CZ" sz="1000" b="0" i="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Stavíme dobré jméno domova na lidech.</a:t>
                      </a:r>
                      <a:endParaRPr lang="cs-CZ" sz="1000" b="1" i="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p>
                      <a:pPr lvl="0"/>
                      <a:endParaRPr lang="cs-CZ" sz="1000" b="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p>
                      <a:pPr lvl="0"/>
                      <a:r>
                        <a:rPr lang="cs-CZ" sz="1000" b="1" kern="1200" dirty="0">
                          <a:solidFill>
                            <a:srgbClr val="7030A0"/>
                          </a:solidFill>
                          <a:effectLst/>
                          <a:latin typeface="Verdana" panose="020B0604030504040204" pitchFamily="34" charset="0"/>
                          <a:ea typeface="Verdana" panose="020B0604030504040204" pitchFamily="34" charset="0"/>
                          <a:cs typeface="Verdana" panose="020B0604030504040204" pitchFamily="34" charset="0"/>
                        </a:rPr>
                        <a:t>O2.1.3: Příklad dobré praxe</a:t>
                      </a:r>
                    </a:p>
                    <a:p>
                      <a:r>
                        <a:rPr lang="cs-CZ" sz="1000" b="0" i="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Chceme být vzorem pro ostatní.</a:t>
                      </a:r>
                      <a:endParaRPr lang="cs-CZ" sz="1000" b="1" i="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p>
                      <a:endParaRPr lang="cs-CZ" sz="1000" b="0" i="1" u="none" noProof="0" dirty="0">
                        <a:latin typeface="Verdana" panose="020B0604030504040204" pitchFamily="34" charset="0"/>
                        <a:ea typeface="Verdana" panose="020B0604030504040204" pitchFamily="34" charset="0"/>
                        <a:cs typeface="Verdana" panose="020B0604030504040204" pitchFamily="34" charset="0"/>
                      </a:endParaRPr>
                    </a:p>
                  </a:txBody>
                  <a:tcPr>
                    <a:lnT w="12700" cap="flat" cmpd="sng" algn="ctr">
                      <a:solidFill>
                        <a:srgbClr val="7030A0"/>
                      </a:solidFill>
                      <a:prstDash val="solid"/>
                      <a:round/>
                      <a:headEnd type="none" w="med" len="med"/>
                      <a:tailEnd type="none" w="med" len="med"/>
                    </a:lnT>
                    <a:solidFill>
                      <a:schemeClr val="bg1"/>
                    </a:solidFill>
                  </a:tcPr>
                </a:tc>
                <a:tc vMerge="1">
                  <a:txBody>
                    <a:bodyPr/>
                    <a:lstStyle/>
                    <a:p>
                      <a:endParaRPr lang="nl-NL" sz="1000" dirty="0"/>
                    </a:p>
                  </a:txBody>
                  <a:tcPr>
                    <a:lnT w="28575" cap="flat" cmpd="sng" algn="ctr">
                      <a:solidFill>
                        <a:schemeClr val="accent1"/>
                      </a:solidFill>
                      <a:prstDash val="solid"/>
                      <a:round/>
                      <a:headEnd type="none" w="med" len="med"/>
                      <a:tailEnd type="none" w="med" len="med"/>
                    </a:lnT>
                  </a:tcPr>
                </a:tc>
                <a:tc>
                  <a:txBody>
                    <a:bodyPr/>
                    <a:lstStyle/>
                    <a:p>
                      <a:pPr lvl="0"/>
                      <a:endParaRPr lang="cs-CZ" sz="1000" b="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p>
                      <a:pPr lvl="0"/>
                      <a:r>
                        <a:rPr lang="cs-CZ" sz="1000" b="1" kern="1200" dirty="0">
                          <a:solidFill>
                            <a:srgbClr val="7030A0"/>
                          </a:solidFill>
                          <a:effectLst/>
                          <a:latin typeface="Verdana" panose="020B0604030504040204" pitchFamily="34" charset="0"/>
                          <a:ea typeface="Verdana" panose="020B0604030504040204" pitchFamily="34" charset="0"/>
                          <a:cs typeface="Verdana" panose="020B0604030504040204" pitchFamily="34" charset="0"/>
                        </a:rPr>
                        <a:t>O2.2.1: Adekvátní odměňování</a:t>
                      </a:r>
                    </a:p>
                    <a:p>
                      <a:r>
                        <a:rPr lang="cs-CZ" sz="1000" b="0" i="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Usilujeme o férové ohodnocení práce každého zaměstnance.</a:t>
                      </a:r>
                      <a:endParaRPr lang="cs-CZ" sz="1000" b="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p>
                      <a:pPr lvl="0"/>
                      <a:endParaRPr lang="cs-CZ" sz="1000" b="1" kern="1200" dirty="0">
                        <a:solidFill>
                          <a:srgbClr val="7030A0"/>
                        </a:solidFill>
                        <a:effectLst/>
                        <a:latin typeface="Verdana" panose="020B0604030504040204" pitchFamily="34" charset="0"/>
                        <a:ea typeface="Verdana" panose="020B0604030504040204" pitchFamily="34" charset="0"/>
                        <a:cs typeface="Verdana" panose="020B0604030504040204" pitchFamily="34" charset="0"/>
                      </a:endParaRPr>
                    </a:p>
                    <a:p>
                      <a:pPr lvl="0"/>
                      <a:r>
                        <a:rPr lang="cs-CZ" sz="1000" b="1" kern="1200" dirty="0">
                          <a:solidFill>
                            <a:srgbClr val="7030A0"/>
                          </a:solidFill>
                          <a:effectLst/>
                          <a:latin typeface="Verdana" panose="020B0604030504040204" pitchFamily="34" charset="0"/>
                          <a:ea typeface="Verdana" panose="020B0604030504040204" pitchFamily="34" charset="0"/>
                          <a:cs typeface="Verdana" panose="020B0604030504040204" pitchFamily="34" charset="0"/>
                        </a:rPr>
                        <a:t>O2.2.2: Benefity</a:t>
                      </a:r>
                    </a:p>
                    <a:p>
                      <a:r>
                        <a:rPr lang="cs-CZ" sz="1000" b="0" i="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Nabízíme širokou škálu benefitů.</a:t>
                      </a:r>
                      <a:endParaRPr lang="cs-CZ" sz="1000" b="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p>
                      <a:pPr lvl="0"/>
                      <a:endParaRPr lang="cs-CZ" sz="1000" b="1" kern="1200" dirty="0">
                        <a:solidFill>
                          <a:srgbClr val="7030A0"/>
                        </a:solidFill>
                        <a:effectLst/>
                        <a:latin typeface="Verdana" panose="020B0604030504040204" pitchFamily="34" charset="0"/>
                        <a:ea typeface="Verdana" panose="020B0604030504040204" pitchFamily="34" charset="0"/>
                        <a:cs typeface="Verdana" panose="020B0604030504040204" pitchFamily="34" charset="0"/>
                      </a:endParaRPr>
                    </a:p>
                    <a:p>
                      <a:pPr lvl="0"/>
                      <a:r>
                        <a:rPr lang="cs-CZ" sz="1000" b="1" kern="1200" dirty="0">
                          <a:solidFill>
                            <a:srgbClr val="7030A0"/>
                          </a:solidFill>
                          <a:effectLst/>
                          <a:latin typeface="Verdana" panose="020B0604030504040204" pitchFamily="34" charset="0"/>
                          <a:ea typeface="Verdana" panose="020B0604030504040204" pitchFamily="34" charset="0"/>
                          <a:cs typeface="Verdana" panose="020B0604030504040204" pitchFamily="34" charset="0"/>
                        </a:rPr>
                        <a:t>O2.2.3: Zpětná vazba</a:t>
                      </a:r>
                    </a:p>
                    <a:p>
                      <a:r>
                        <a:rPr lang="cs-CZ" sz="1000" b="0" i="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Každý může vyjádřit svůj názor.</a:t>
                      </a:r>
                      <a:endParaRPr lang="cs-CZ" sz="1000" b="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000" b="0" i="1" u="none" noProof="0" dirty="0">
                        <a:latin typeface="Verdana" panose="020B0604030504040204" pitchFamily="34" charset="0"/>
                        <a:ea typeface="Verdana" panose="020B0604030504040204" pitchFamily="34" charset="0"/>
                        <a:cs typeface="Verdana" panose="020B0604030504040204" pitchFamily="34" charset="0"/>
                      </a:endParaRPr>
                    </a:p>
                  </a:txBody>
                  <a:tcPr>
                    <a:lnT w="12700" cap="flat" cmpd="sng" algn="ctr">
                      <a:solidFill>
                        <a:srgbClr val="7030A0"/>
                      </a:solidFill>
                      <a:prstDash val="solid"/>
                      <a:round/>
                      <a:headEnd type="none" w="med" len="med"/>
                      <a:tailEnd type="none" w="med" len="med"/>
                    </a:lnT>
                    <a:solidFill>
                      <a:schemeClr val="bg1"/>
                    </a:solidFill>
                  </a:tcPr>
                </a:tc>
                <a:tc vMerge="1">
                  <a:txBody>
                    <a:bodyPr/>
                    <a:lstStyle/>
                    <a:p>
                      <a:endParaRPr lang="nl-NL" sz="1000" dirty="0"/>
                    </a:p>
                  </a:txBody>
                  <a:tcPr>
                    <a:lnT w="28575" cap="flat" cmpd="sng" algn="ctr">
                      <a:solidFill>
                        <a:schemeClr val="accent1"/>
                      </a:solidFill>
                      <a:prstDash val="solid"/>
                      <a:round/>
                      <a:headEnd type="none" w="med" len="med"/>
                      <a:tailEnd type="none" w="med" len="med"/>
                    </a:lnT>
                  </a:tcPr>
                </a:tc>
                <a:tc>
                  <a:txBody>
                    <a:bodyPr/>
                    <a:lstStyle/>
                    <a:p>
                      <a:pPr lvl="0"/>
                      <a:endParaRPr lang="cs-CZ" sz="1000" b="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p>
                      <a:pPr lvl="0"/>
                      <a:r>
                        <a:rPr lang="cs-CZ" sz="1000" b="1" kern="1200" dirty="0">
                          <a:solidFill>
                            <a:srgbClr val="7030A0"/>
                          </a:solidFill>
                          <a:effectLst/>
                          <a:latin typeface="Verdana" panose="020B0604030504040204" pitchFamily="34" charset="0"/>
                          <a:ea typeface="Verdana" panose="020B0604030504040204" pitchFamily="34" charset="0"/>
                          <a:cs typeface="Verdana" panose="020B0604030504040204" pitchFamily="34" charset="0"/>
                        </a:rPr>
                        <a:t>O2.3.1: Atraktivita vzdělávání</a:t>
                      </a:r>
                    </a:p>
                    <a:p>
                      <a:r>
                        <a:rPr lang="cs-CZ" sz="1000" b="0" i="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Vyhledáváme nové trendy a moderní formy vzdělávání.</a:t>
                      </a:r>
                      <a:endParaRPr lang="cs-CZ" sz="1000" b="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p>
                      <a:pPr lvl="0"/>
                      <a:endParaRPr lang="cs-CZ" sz="1000" b="1" kern="1200" dirty="0">
                        <a:solidFill>
                          <a:srgbClr val="7030A0"/>
                        </a:solidFill>
                        <a:effectLst/>
                        <a:latin typeface="Verdana" panose="020B0604030504040204" pitchFamily="34" charset="0"/>
                        <a:ea typeface="Verdana" panose="020B0604030504040204" pitchFamily="34" charset="0"/>
                        <a:cs typeface="Verdana" panose="020B0604030504040204" pitchFamily="34" charset="0"/>
                      </a:endParaRPr>
                    </a:p>
                    <a:p>
                      <a:pPr lvl="0"/>
                      <a:r>
                        <a:rPr lang="cs-CZ" sz="1000" b="1" kern="1200" dirty="0">
                          <a:solidFill>
                            <a:srgbClr val="7030A0"/>
                          </a:solidFill>
                          <a:effectLst/>
                          <a:latin typeface="Verdana" panose="020B0604030504040204" pitchFamily="34" charset="0"/>
                          <a:ea typeface="Verdana" panose="020B0604030504040204" pitchFamily="34" charset="0"/>
                          <a:cs typeface="Verdana" panose="020B0604030504040204" pitchFamily="34" charset="0"/>
                        </a:rPr>
                        <a:t>O2.3.2: Osobní rozvoj</a:t>
                      </a:r>
                    </a:p>
                    <a:p>
                      <a:pPr lvl="0"/>
                      <a:r>
                        <a:rPr lang="cs-CZ" sz="1000" b="0" i="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Umožníme každému profesně růst.</a:t>
                      </a:r>
                      <a:endParaRPr lang="cs-CZ" sz="1000" b="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p>
                      <a:pPr lvl="0"/>
                      <a:endParaRPr lang="cs-CZ" sz="1000" b="1" kern="1200" dirty="0">
                        <a:solidFill>
                          <a:srgbClr val="7030A0"/>
                        </a:solidFill>
                        <a:effectLst/>
                        <a:latin typeface="Verdana" panose="020B0604030504040204" pitchFamily="34" charset="0"/>
                        <a:ea typeface="Verdana" panose="020B0604030504040204" pitchFamily="34" charset="0"/>
                        <a:cs typeface="Verdana" panose="020B0604030504040204" pitchFamily="34" charset="0"/>
                      </a:endParaRPr>
                    </a:p>
                    <a:p>
                      <a:pPr lvl="0"/>
                      <a:r>
                        <a:rPr lang="cs-CZ" sz="1000" b="1" kern="1200" dirty="0">
                          <a:solidFill>
                            <a:srgbClr val="7030A0"/>
                          </a:solidFill>
                          <a:effectLst/>
                          <a:latin typeface="Verdana" panose="020B0604030504040204" pitchFamily="34" charset="0"/>
                          <a:ea typeface="Verdana" panose="020B0604030504040204" pitchFamily="34" charset="0"/>
                          <a:cs typeface="Verdana" panose="020B0604030504040204" pitchFamily="34" charset="0"/>
                        </a:rPr>
                        <a:t>O2.3.3: Kvalita</a:t>
                      </a:r>
                    </a:p>
                    <a:p>
                      <a:r>
                        <a:rPr lang="cs-CZ" sz="1000" b="0" i="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Preferujeme kvalitu nad kvantitou.</a:t>
                      </a:r>
                      <a:endParaRPr lang="cs-CZ" sz="1000" b="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p>
                      <a:endParaRPr lang="cs-CZ" sz="1800" b="1" kern="1200" dirty="0">
                        <a:solidFill>
                          <a:schemeClr val="dk1"/>
                        </a:solidFill>
                        <a:effectLst/>
                        <a:latin typeface="+mn-lt"/>
                        <a:ea typeface="+mn-ea"/>
                        <a:cs typeface="+mn-cs"/>
                      </a:endParaRPr>
                    </a:p>
                  </a:txBody>
                  <a:tcPr>
                    <a:lnT w="12700" cap="flat" cmpd="sng" algn="ctr">
                      <a:solidFill>
                        <a:srgbClr val="7030A0"/>
                      </a:solidFill>
                      <a:prstDash val="solid"/>
                      <a:round/>
                      <a:headEnd type="none" w="med" len="med"/>
                      <a:tailEnd type="none" w="med" len="med"/>
                    </a:lnT>
                    <a:solidFill>
                      <a:schemeClr val="bg1"/>
                    </a:solidFill>
                  </a:tcPr>
                </a:tc>
                <a:extLst>
                  <a:ext uri="{0D108BD9-81ED-4DB2-BD59-A6C34878D82A}">
                    <a16:rowId xmlns:a16="http://schemas.microsoft.com/office/drawing/2014/main" val="10003"/>
                  </a:ext>
                </a:extLst>
              </a:tr>
            </a:tbl>
          </a:graphicData>
        </a:graphic>
      </p:graphicFrame>
      <p:sp>
        <p:nvSpPr>
          <p:cNvPr id="46" name="Obdélník 45">
            <a:extLst>
              <a:ext uri="{FF2B5EF4-FFF2-40B4-BE49-F238E27FC236}">
                <a16:creationId xmlns:a16="http://schemas.microsoft.com/office/drawing/2014/main" id="{E211B296-07DE-3B4E-99DA-5448A75AA89A}"/>
              </a:ext>
            </a:extLst>
          </p:cNvPr>
          <p:cNvSpPr/>
          <p:nvPr/>
        </p:nvSpPr>
        <p:spPr>
          <a:xfrm>
            <a:off x="852488" y="942772"/>
            <a:ext cx="10193818" cy="523220"/>
          </a:xfrm>
          <a:prstGeom prst="rect">
            <a:avLst/>
          </a:prstGeom>
        </p:spPr>
        <p:txBody>
          <a:bodyPr wrap="square">
            <a:spAutoFit/>
          </a:bodyPr>
          <a:lstStyle/>
          <a:p>
            <a:pPr algn="just"/>
            <a:r>
              <a:rPr lang="cs-CZ" sz="1400" i="1" spc="70" dirty="0">
                <a:latin typeface="Verdana" panose="020B0604030504040204" pitchFamily="34" charset="0"/>
                <a:ea typeface="Verdana" panose="020B0604030504040204" pitchFamily="34" charset="0"/>
                <a:cs typeface="Verdana" panose="020B0604030504040204" pitchFamily="34" charset="0"/>
              </a:rPr>
              <a:t>Cílem je posilovat význam lidského kapitálu, jako hlavního faktoru rozvoje organizace. A to v rámci komplexního programu zaměřeného na získávání, adaptaci a rozvoj lidských zdrojů.</a:t>
            </a:r>
          </a:p>
        </p:txBody>
      </p:sp>
      <p:sp>
        <p:nvSpPr>
          <p:cNvPr id="16" name="Šestiúhelník 15">
            <a:extLst>
              <a:ext uri="{FF2B5EF4-FFF2-40B4-BE49-F238E27FC236}">
                <a16:creationId xmlns:a16="http://schemas.microsoft.com/office/drawing/2014/main" id="{EC3B25F4-7CE4-834D-91B6-421E9628801C}"/>
              </a:ext>
            </a:extLst>
          </p:cNvPr>
          <p:cNvSpPr/>
          <p:nvPr/>
        </p:nvSpPr>
        <p:spPr>
          <a:xfrm rot="5400000">
            <a:off x="11734801" y="864020"/>
            <a:ext cx="914397" cy="923085"/>
          </a:xfrm>
          <a:prstGeom prst="hexagon">
            <a:avLst/>
          </a:prstGeom>
          <a:solidFill>
            <a:srgbClr val="E689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Obdélník 17">
            <a:extLst>
              <a:ext uri="{FF2B5EF4-FFF2-40B4-BE49-F238E27FC236}">
                <a16:creationId xmlns:a16="http://schemas.microsoft.com/office/drawing/2014/main" id="{1D86D3B8-0FD9-C94A-B2E9-B323C79DB817}"/>
              </a:ext>
            </a:extLst>
          </p:cNvPr>
          <p:cNvSpPr/>
          <p:nvPr/>
        </p:nvSpPr>
        <p:spPr>
          <a:xfrm rot="16200000">
            <a:off x="-3167088" y="3106666"/>
            <a:ext cx="6801899" cy="253531"/>
          </a:xfrm>
          <a:prstGeom prst="rect">
            <a:avLst/>
          </a:prstGeom>
        </p:spPr>
        <p:txBody>
          <a:bodyPr wrap="square">
            <a:spAutoFit/>
          </a:bodyPr>
          <a:lstStyle/>
          <a:p>
            <a:pPr>
              <a:lnSpc>
                <a:spcPct val="110000"/>
              </a:lnSpc>
              <a:spcBef>
                <a:spcPts val="400"/>
              </a:spcBef>
            </a:pPr>
            <a:r>
              <a:rPr lang="cs-CZ" sz="1050" dirty="0">
                <a:latin typeface="Verdana" panose="020B0604030504040204" pitchFamily="34" charset="0"/>
                <a:ea typeface="Verdana" panose="020B0604030504040204" pitchFamily="34" charset="0"/>
                <a:cs typeface="Verdana" panose="020B0604030504040204" pitchFamily="34" charset="0"/>
              </a:rPr>
              <a:t>poslání / vize / strategické cíle / </a:t>
            </a:r>
            <a:r>
              <a:rPr lang="cs-CZ" sz="1050" b="1" dirty="0">
                <a:solidFill>
                  <a:srgbClr val="E68922"/>
                </a:solidFill>
                <a:latin typeface="Verdana" panose="020B0604030504040204" pitchFamily="34" charset="0"/>
                <a:ea typeface="Verdana" panose="020B0604030504040204" pitchFamily="34" charset="0"/>
                <a:cs typeface="Verdana" panose="020B0604030504040204" pitchFamily="34" charset="0"/>
              </a:rPr>
              <a:t>priority</a:t>
            </a:r>
            <a:r>
              <a:rPr lang="cs-CZ" sz="1050" b="1" dirty="0">
                <a:solidFill>
                  <a:srgbClr val="53B0AE"/>
                </a:solidFill>
                <a:latin typeface="Verdana" panose="020B0604030504040204" pitchFamily="34" charset="0"/>
                <a:ea typeface="Verdana" panose="020B0604030504040204" pitchFamily="34" charset="0"/>
                <a:cs typeface="Verdana" panose="020B0604030504040204" pitchFamily="34" charset="0"/>
              </a:rPr>
              <a:t> </a:t>
            </a:r>
            <a:r>
              <a:rPr lang="cs-CZ" sz="1050" b="1" dirty="0">
                <a:solidFill>
                  <a:srgbClr val="E68922"/>
                </a:solidFill>
                <a:latin typeface="Verdana" panose="020B0604030504040204" pitchFamily="34" charset="0"/>
                <a:ea typeface="Verdana" panose="020B0604030504040204" pitchFamily="34" charset="0"/>
                <a:cs typeface="Verdana" panose="020B0604030504040204" pitchFamily="34" charset="0"/>
              </a:rPr>
              <a:t>/</a:t>
            </a:r>
            <a:r>
              <a:rPr lang="cs-CZ" sz="1050" b="1" dirty="0">
                <a:solidFill>
                  <a:srgbClr val="53B0AE"/>
                </a:solidFill>
                <a:latin typeface="Verdana" panose="020B0604030504040204" pitchFamily="34" charset="0"/>
                <a:ea typeface="Verdana" panose="020B0604030504040204" pitchFamily="34" charset="0"/>
                <a:cs typeface="Verdana" panose="020B0604030504040204" pitchFamily="34" charset="0"/>
              </a:rPr>
              <a:t> </a:t>
            </a:r>
            <a:r>
              <a:rPr lang="cs-CZ" sz="1050" b="1" dirty="0">
                <a:solidFill>
                  <a:srgbClr val="7030A0"/>
                </a:solidFill>
                <a:latin typeface="Verdana" panose="020B0604030504040204" pitchFamily="34" charset="0"/>
                <a:ea typeface="Verdana" panose="020B0604030504040204" pitchFamily="34" charset="0"/>
                <a:cs typeface="Verdana" panose="020B0604030504040204" pitchFamily="34" charset="0"/>
              </a:rPr>
              <a:t>opatření</a:t>
            </a:r>
            <a:r>
              <a:rPr lang="cs-CZ" sz="1050" b="1" dirty="0">
                <a:solidFill>
                  <a:srgbClr val="53B0AE"/>
                </a:solidFill>
                <a:latin typeface="Verdana" panose="020B0604030504040204" pitchFamily="34" charset="0"/>
                <a:ea typeface="Verdana" panose="020B0604030504040204" pitchFamily="34" charset="0"/>
                <a:cs typeface="Verdana" panose="020B0604030504040204" pitchFamily="34" charset="0"/>
              </a:rPr>
              <a:t> </a:t>
            </a:r>
            <a:r>
              <a:rPr lang="cs-CZ" sz="1050" dirty="0">
                <a:latin typeface="Verdana" panose="020B0604030504040204" pitchFamily="34" charset="0"/>
                <a:ea typeface="Verdana" panose="020B0604030504040204" pitchFamily="34" charset="0"/>
                <a:cs typeface="Verdana" panose="020B0604030504040204" pitchFamily="34" charset="0"/>
              </a:rPr>
              <a:t>/ implementace / akční plán / kontrola</a:t>
            </a:r>
          </a:p>
        </p:txBody>
      </p:sp>
      <p:pic>
        <p:nvPicPr>
          <p:cNvPr id="4" name="Obrázek 3" descr="Obsah obrázku exteriér, mraky, voda, stojící&#10;&#10;Popis byl vytvořen automaticky">
            <a:extLst>
              <a:ext uri="{FF2B5EF4-FFF2-40B4-BE49-F238E27FC236}">
                <a16:creationId xmlns:a16="http://schemas.microsoft.com/office/drawing/2014/main" id="{513CDABC-D92E-FC4B-A954-CCB2E748AB09}"/>
              </a:ext>
            </a:extLst>
          </p:cNvPr>
          <p:cNvPicPr>
            <a:picLocks noChangeAspect="1"/>
          </p:cNvPicPr>
          <p:nvPr/>
        </p:nvPicPr>
        <p:blipFill>
          <a:blip r:embed="rId2"/>
          <a:stretch>
            <a:fillRect/>
          </a:stretch>
        </p:blipFill>
        <p:spPr>
          <a:xfrm>
            <a:off x="1037800" y="2766256"/>
            <a:ext cx="2442097" cy="1586979"/>
          </a:xfrm>
          <a:prstGeom prst="rect">
            <a:avLst/>
          </a:prstGeom>
        </p:spPr>
      </p:pic>
      <p:pic>
        <p:nvPicPr>
          <p:cNvPr id="14" name="Obrázek 13" descr="Obsah obrázku osoba, muž, interiér, držení&#10;&#10;Popis byl vytvořen automaticky">
            <a:extLst>
              <a:ext uri="{FF2B5EF4-FFF2-40B4-BE49-F238E27FC236}">
                <a16:creationId xmlns:a16="http://schemas.microsoft.com/office/drawing/2014/main" id="{070286A9-3146-1443-8A0E-D38061FE3424}"/>
              </a:ext>
            </a:extLst>
          </p:cNvPr>
          <p:cNvPicPr>
            <a:picLocks noChangeAspect="1"/>
          </p:cNvPicPr>
          <p:nvPr/>
        </p:nvPicPr>
        <p:blipFill>
          <a:blip r:embed="rId3"/>
          <a:stretch>
            <a:fillRect/>
          </a:stretch>
        </p:blipFill>
        <p:spPr>
          <a:xfrm>
            <a:off x="4583105" y="2766256"/>
            <a:ext cx="2442097" cy="1614550"/>
          </a:xfrm>
          <a:prstGeom prst="rect">
            <a:avLst/>
          </a:prstGeom>
        </p:spPr>
      </p:pic>
      <p:pic>
        <p:nvPicPr>
          <p:cNvPr id="17" name="Obrázek 16" descr="Obsah obrázku interiér, strop, místnost, fialová&#10;&#10;Popis byl vytvořen automaticky">
            <a:extLst>
              <a:ext uri="{FF2B5EF4-FFF2-40B4-BE49-F238E27FC236}">
                <a16:creationId xmlns:a16="http://schemas.microsoft.com/office/drawing/2014/main" id="{14525C1D-C75F-D240-A473-79BEC8794D74}"/>
              </a:ext>
            </a:extLst>
          </p:cNvPr>
          <p:cNvPicPr>
            <a:picLocks noChangeAspect="1"/>
          </p:cNvPicPr>
          <p:nvPr/>
        </p:nvPicPr>
        <p:blipFill>
          <a:blip r:embed="rId4"/>
          <a:stretch>
            <a:fillRect/>
          </a:stretch>
        </p:blipFill>
        <p:spPr>
          <a:xfrm>
            <a:off x="8128410" y="2793827"/>
            <a:ext cx="2442097" cy="1586979"/>
          </a:xfrm>
          <a:prstGeom prst="rect">
            <a:avLst/>
          </a:prstGeom>
        </p:spPr>
      </p:pic>
      <p:sp>
        <p:nvSpPr>
          <p:cNvPr id="23" name="Zástupný symbol pro číslo snímku 5">
            <a:extLst>
              <a:ext uri="{FF2B5EF4-FFF2-40B4-BE49-F238E27FC236}">
                <a16:creationId xmlns:a16="http://schemas.microsoft.com/office/drawing/2014/main" id="{2DE1B9FF-4530-FD4A-9348-012AF429555C}"/>
              </a:ext>
            </a:extLst>
          </p:cNvPr>
          <p:cNvSpPr>
            <a:spLocks noGrp="1"/>
          </p:cNvSpPr>
          <p:nvPr>
            <p:ph type="sldNum" sz="quarter" idx="12"/>
          </p:nvPr>
        </p:nvSpPr>
        <p:spPr>
          <a:xfrm>
            <a:off x="9359900" y="6437559"/>
            <a:ext cx="2743200" cy="365125"/>
          </a:xfrm>
        </p:spPr>
        <p:txBody>
          <a:bodyPr/>
          <a:lstStyle/>
          <a:p>
            <a:r>
              <a:rPr lang="cs-CZ" sz="900" dirty="0">
                <a:latin typeface="Verdana" panose="020B0604030504040204" pitchFamily="34" charset="0"/>
                <a:ea typeface="Verdana" panose="020B0604030504040204" pitchFamily="34" charset="0"/>
                <a:cs typeface="Verdana" panose="020B0604030504040204" pitchFamily="34" charset="0"/>
              </a:rPr>
              <a:t>strana </a:t>
            </a:r>
            <a:fld id="{7F3A1C11-3275-2F49-8982-63B8B988770C}" type="slidenum">
              <a:rPr lang="cs-CZ" sz="900" smtClean="0">
                <a:latin typeface="Verdana" panose="020B0604030504040204" pitchFamily="34" charset="0"/>
                <a:ea typeface="Verdana" panose="020B0604030504040204" pitchFamily="34" charset="0"/>
                <a:cs typeface="Verdana" panose="020B0604030504040204" pitchFamily="34" charset="0"/>
              </a:rPr>
              <a:t>8</a:t>
            </a:fld>
            <a:endParaRPr lang="cs-CZ" sz="9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900617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adpis 1">
            <a:extLst>
              <a:ext uri="{FF2B5EF4-FFF2-40B4-BE49-F238E27FC236}">
                <a16:creationId xmlns:a16="http://schemas.microsoft.com/office/drawing/2014/main" id="{55118F43-0E42-A14F-87CB-F062B18F4F30}"/>
              </a:ext>
            </a:extLst>
          </p:cNvPr>
          <p:cNvSpPr>
            <a:spLocks noGrp="1"/>
          </p:cNvSpPr>
          <p:nvPr>
            <p:ph type="title"/>
          </p:nvPr>
        </p:nvSpPr>
        <p:spPr>
          <a:xfrm>
            <a:off x="852488" y="0"/>
            <a:ext cx="9601200" cy="1325563"/>
          </a:xfrm>
        </p:spPr>
        <p:txBody>
          <a:bodyPr>
            <a:normAutofit/>
          </a:bodyPr>
          <a:lstStyle/>
          <a:p>
            <a:r>
              <a:rPr lang="cs-CZ" sz="2600" b="1" dirty="0">
                <a:latin typeface="Verdana" panose="020B0604030504040204" pitchFamily="34" charset="0"/>
                <a:ea typeface="Verdana" panose="020B0604030504040204" pitchFamily="34" charset="0"/>
                <a:cs typeface="Verdana" panose="020B0604030504040204" pitchFamily="34" charset="0"/>
              </a:rPr>
              <a:t>C2: Profesionální zaměstnanec– PRIORITY (2/2)</a:t>
            </a:r>
          </a:p>
        </p:txBody>
      </p:sp>
      <p:graphicFrame>
        <p:nvGraphicFramePr>
          <p:cNvPr id="33" name="Content Placeholder 11">
            <a:extLst>
              <a:ext uri="{FF2B5EF4-FFF2-40B4-BE49-F238E27FC236}">
                <a16:creationId xmlns:a16="http://schemas.microsoft.com/office/drawing/2014/main" id="{BE22A0A9-29AD-C34B-A46E-6AE81115CAEE}"/>
              </a:ext>
            </a:extLst>
          </p:cNvPr>
          <p:cNvGraphicFramePr>
            <a:graphicFrameLocks/>
          </p:cNvGraphicFramePr>
          <p:nvPr>
            <p:extLst>
              <p:ext uri="{D42A27DB-BD31-4B8C-83A1-F6EECF244321}">
                <p14:modId xmlns:p14="http://schemas.microsoft.com/office/powerpoint/2010/main" val="2826429931"/>
              </p:ext>
            </p:extLst>
          </p:nvPr>
        </p:nvGraphicFramePr>
        <p:xfrm>
          <a:off x="921858" y="1827289"/>
          <a:ext cx="10348285" cy="4853211"/>
        </p:xfrm>
        <a:graphic>
          <a:graphicData uri="http://schemas.openxmlformats.org/drawingml/2006/table">
            <a:tbl>
              <a:tblPr bandRow="1">
                <a:tableStyleId>{5C22544A-7EE6-4342-B048-85BDC9FD1C3A}</a:tableStyleId>
              </a:tblPr>
              <a:tblGrid>
                <a:gridCol w="3222803">
                  <a:extLst>
                    <a:ext uri="{9D8B030D-6E8A-4147-A177-3AD203B41FA5}">
                      <a16:colId xmlns:a16="http://schemas.microsoft.com/office/drawing/2014/main" val="20000"/>
                    </a:ext>
                  </a:extLst>
                </a:gridCol>
                <a:gridCol w="339938">
                  <a:extLst>
                    <a:ext uri="{9D8B030D-6E8A-4147-A177-3AD203B41FA5}">
                      <a16:colId xmlns:a16="http://schemas.microsoft.com/office/drawing/2014/main" val="20001"/>
                    </a:ext>
                  </a:extLst>
                </a:gridCol>
                <a:gridCol w="3222803">
                  <a:extLst>
                    <a:ext uri="{9D8B030D-6E8A-4147-A177-3AD203B41FA5}">
                      <a16:colId xmlns:a16="http://schemas.microsoft.com/office/drawing/2014/main" val="20002"/>
                    </a:ext>
                  </a:extLst>
                </a:gridCol>
                <a:gridCol w="339938">
                  <a:extLst>
                    <a:ext uri="{9D8B030D-6E8A-4147-A177-3AD203B41FA5}">
                      <a16:colId xmlns:a16="http://schemas.microsoft.com/office/drawing/2014/main" val="20003"/>
                    </a:ext>
                  </a:extLst>
                </a:gridCol>
                <a:gridCol w="3222803">
                  <a:extLst>
                    <a:ext uri="{9D8B030D-6E8A-4147-A177-3AD203B41FA5}">
                      <a16:colId xmlns:a16="http://schemas.microsoft.com/office/drawing/2014/main" val="20004"/>
                    </a:ext>
                  </a:extLst>
                </a:gridCol>
              </a:tblGrid>
              <a:tr h="342171">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cs-CZ" sz="1000" b="1" i="1" u="none" noProof="0" dirty="0">
                          <a:latin typeface="Verdana" panose="020B0604030504040204" pitchFamily="34" charset="0"/>
                          <a:ea typeface="Verdana" panose="020B0604030504040204" pitchFamily="34" charset="0"/>
                          <a:cs typeface="Verdana" panose="020B0604030504040204" pitchFamily="34" charset="0"/>
                        </a:rPr>
                        <a:t>P4: Moderně řízená organizace</a:t>
                      </a:r>
                    </a:p>
                  </a:txBody>
                  <a:tcPr anchor="ctr">
                    <a:lnB w="57150" cap="flat" cmpd="sng" algn="ctr">
                      <a:solidFill>
                        <a:srgbClr val="E68922"/>
                      </a:solidFill>
                      <a:prstDash val="solid"/>
                      <a:round/>
                      <a:headEnd type="none" w="med" len="med"/>
                      <a:tailEnd type="none" w="med" len="med"/>
                    </a:lnB>
                    <a:solidFill>
                      <a:schemeClr val="bg1"/>
                    </a:solidFill>
                  </a:tcPr>
                </a:tc>
                <a:tc rowSpan="2">
                  <a:txBody>
                    <a:bodyPr/>
                    <a:lstStyle/>
                    <a:p>
                      <a:pPr algn="ctr"/>
                      <a:endParaRPr lang="cs-CZ" sz="1000" b="0" i="1" u="none" noProof="0" dirty="0">
                        <a:latin typeface="Verdana" panose="020B0604030504040204" pitchFamily="34" charset="0"/>
                        <a:ea typeface="Verdana" panose="020B0604030504040204" pitchFamily="34" charset="0"/>
                        <a:cs typeface="Verdana" panose="020B0604030504040204" pitchFamily="34" charset="0"/>
                      </a:endParaRPr>
                    </a:p>
                  </a:txBody>
                  <a:tcPr anchor="ctr">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cs-CZ" sz="1000" b="1" i="1" u="none" noProof="0" dirty="0">
                          <a:latin typeface="Verdana" panose="020B0604030504040204" pitchFamily="34" charset="0"/>
                          <a:ea typeface="Verdana" panose="020B0604030504040204" pitchFamily="34" charset="0"/>
                          <a:cs typeface="Verdana" panose="020B0604030504040204" pitchFamily="34" charset="0"/>
                        </a:rPr>
                        <a:t>P5: Dobré pracovní klima</a:t>
                      </a:r>
                    </a:p>
                  </a:txBody>
                  <a:tcPr anchor="ctr">
                    <a:lnB w="57150" cap="flat" cmpd="sng" algn="ctr">
                      <a:solidFill>
                        <a:srgbClr val="E68922"/>
                      </a:solidFill>
                      <a:prstDash val="solid"/>
                      <a:round/>
                      <a:headEnd type="none" w="med" len="med"/>
                      <a:tailEnd type="none" w="med" len="med"/>
                    </a:lnB>
                    <a:solidFill>
                      <a:schemeClr val="bg1"/>
                    </a:solidFill>
                  </a:tcPr>
                </a:tc>
                <a:tc rowSpan="2">
                  <a:txBody>
                    <a:bodyPr/>
                    <a:lstStyle/>
                    <a:p>
                      <a:pPr algn="ctr"/>
                      <a:endParaRPr lang="cs-CZ" sz="1000" b="0" i="1" u="none" noProof="0" dirty="0">
                        <a:latin typeface="Verdana" panose="020B0604030504040204" pitchFamily="34" charset="0"/>
                        <a:ea typeface="Verdana" panose="020B0604030504040204" pitchFamily="34" charset="0"/>
                        <a:cs typeface="Verdana" panose="020B0604030504040204" pitchFamily="34" charset="0"/>
                      </a:endParaRPr>
                    </a:p>
                  </a:txBody>
                  <a:tcPr anchor="ctr">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cs-CZ" sz="1000" b="1" i="1" u="none" noProof="0" dirty="0">
                          <a:latin typeface="Verdana" panose="020B0604030504040204" pitchFamily="34" charset="0"/>
                          <a:ea typeface="Verdana" panose="020B0604030504040204" pitchFamily="34" charset="0"/>
                          <a:cs typeface="Verdana" panose="020B0604030504040204" pitchFamily="34" charset="0"/>
                        </a:rPr>
                        <a:t>P6: Kapacita, stabilita, kontrola</a:t>
                      </a:r>
                    </a:p>
                  </a:txBody>
                  <a:tcPr anchor="ctr">
                    <a:lnB w="57150" cap="flat" cmpd="sng" algn="ctr">
                      <a:solidFill>
                        <a:srgbClr val="E68922"/>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881941">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cs-CZ" sz="1000" i="0" dirty="0">
                          <a:latin typeface="Verdana" panose="020B0604030504040204" pitchFamily="34" charset="0"/>
                          <a:ea typeface="Verdana" panose="020B0604030504040204" pitchFamily="34" charset="0"/>
                          <a:cs typeface="Verdana" panose="020B0604030504040204" pitchFamily="34" charset="0"/>
                        </a:rPr>
                        <a:t>Leadership pro nás neznamená jen vedení. Dáváme lidem prostor k jejich růstu, rozvoji a podporujeme jejich osobnost.</a:t>
                      </a:r>
                    </a:p>
                    <a:p>
                      <a:pPr marL="0" marR="0" lvl="0" indent="0" algn="l" defTabSz="1219170" rtl="0" eaLnBrk="1" fontAlgn="auto" latinLnBrk="0" hangingPunct="1">
                        <a:lnSpc>
                          <a:spcPct val="100000"/>
                        </a:lnSpc>
                        <a:spcBef>
                          <a:spcPts val="0"/>
                        </a:spcBef>
                        <a:spcAft>
                          <a:spcPts val="0"/>
                        </a:spcAft>
                        <a:buClrTx/>
                        <a:buSzTx/>
                        <a:buFontTx/>
                        <a:buNone/>
                        <a:tabLst/>
                        <a:defRPr/>
                      </a:pPr>
                      <a:endParaRPr lang="cs-CZ" sz="1000" b="0" i="1" u="none" noProof="0" dirty="0">
                        <a:latin typeface="Verdana" panose="020B0604030504040204" pitchFamily="34" charset="0"/>
                        <a:ea typeface="Verdana" panose="020B0604030504040204" pitchFamily="34" charset="0"/>
                        <a:cs typeface="Verdana" panose="020B060403050404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cs-CZ" sz="1000" b="0" i="1" u="none" noProof="0" dirty="0">
                        <a:latin typeface="Verdana" panose="020B0604030504040204" pitchFamily="34" charset="0"/>
                        <a:ea typeface="Verdana" panose="020B0604030504040204" pitchFamily="34" charset="0"/>
                        <a:cs typeface="Verdana" panose="020B060403050404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cs-CZ" sz="1000" b="0" i="1" u="none" noProof="0" dirty="0">
                        <a:latin typeface="Verdana" panose="020B0604030504040204" pitchFamily="34" charset="0"/>
                        <a:ea typeface="Verdana" panose="020B0604030504040204" pitchFamily="34" charset="0"/>
                        <a:cs typeface="Verdana" panose="020B060403050404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cs-CZ" sz="1000" b="0" i="1" u="none" noProof="0" dirty="0">
                        <a:latin typeface="Verdana" panose="020B0604030504040204" pitchFamily="34" charset="0"/>
                        <a:ea typeface="Verdana" panose="020B0604030504040204" pitchFamily="34" charset="0"/>
                        <a:cs typeface="Verdana" panose="020B060403050404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cs-CZ" sz="1000" b="0" i="1" u="none" noProof="0" dirty="0">
                        <a:latin typeface="Verdana" panose="020B0604030504040204" pitchFamily="34" charset="0"/>
                        <a:ea typeface="Verdana" panose="020B0604030504040204" pitchFamily="34" charset="0"/>
                        <a:cs typeface="Verdana" panose="020B060403050404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cs-CZ" sz="1000" b="0" i="1" u="none" noProof="0" dirty="0">
                        <a:latin typeface="Verdana" panose="020B0604030504040204" pitchFamily="34" charset="0"/>
                        <a:ea typeface="Verdana" panose="020B0604030504040204" pitchFamily="34" charset="0"/>
                        <a:cs typeface="Verdana" panose="020B060403050404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cs-CZ" sz="1000" b="0" i="1" u="none" noProof="0" dirty="0">
                        <a:latin typeface="Verdana" panose="020B0604030504040204" pitchFamily="34" charset="0"/>
                        <a:ea typeface="Verdana" panose="020B0604030504040204" pitchFamily="34" charset="0"/>
                        <a:cs typeface="Verdana" panose="020B060403050404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cs-CZ" sz="1000" b="0" i="1" u="none" noProof="0" dirty="0">
                        <a:latin typeface="Verdana" panose="020B0604030504040204" pitchFamily="34" charset="0"/>
                        <a:ea typeface="Verdana" panose="020B0604030504040204" pitchFamily="34" charset="0"/>
                        <a:cs typeface="Verdana" panose="020B060403050404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cs-CZ" sz="1000" b="0" i="1" u="none" noProof="0" dirty="0">
                        <a:latin typeface="Verdana" panose="020B0604030504040204" pitchFamily="34" charset="0"/>
                        <a:ea typeface="Verdana" panose="020B0604030504040204" pitchFamily="34" charset="0"/>
                        <a:cs typeface="Verdana" panose="020B060403050404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cs-CZ" sz="1000" b="0" i="1" u="none" noProof="0" dirty="0">
                        <a:latin typeface="Verdana" panose="020B0604030504040204" pitchFamily="34" charset="0"/>
                        <a:ea typeface="Verdana" panose="020B0604030504040204" pitchFamily="34" charset="0"/>
                        <a:cs typeface="Verdana" panose="020B0604030504040204" pitchFamily="34" charset="0"/>
                      </a:endParaRPr>
                    </a:p>
                  </a:txBody>
                  <a:tcPr>
                    <a:lnT w="57150" cap="flat" cmpd="sng" algn="ctr">
                      <a:solidFill>
                        <a:srgbClr val="E68922"/>
                      </a:solidFill>
                      <a:prstDash val="solid"/>
                      <a:round/>
                      <a:headEnd type="none" w="med" len="med"/>
                      <a:tailEnd type="none" w="med" len="med"/>
                    </a:lnT>
                    <a:solidFill>
                      <a:schemeClr val="bg1"/>
                    </a:solidFill>
                  </a:tcPr>
                </a:tc>
                <a:tc vMerge="1">
                  <a:txBody>
                    <a:bodyPr/>
                    <a:lstStyle/>
                    <a:p>
                      <a:endParaRPr lang="nl-NL" sz="1000" dirty="0"/>
                    </a:p>
                  </a:txBody>
                  <a:tcPr>
                    <a:lnT w="28575" cap="flat" cmpd="sng" algn="ctr">
                      <a:solidFill>
                        <a:schemeClr val="accent1"/>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cs-CZ" sz="1000" i="0" dirty="0">
                          <a:latin typeface="Verdana" panose="020B0604030504040204" pitchFamily="34" charset="0"/>
                          <a:ea typeface="Verdana" panose="020B0604030504040204" pitchFamily="34" charset="0"/>
                          <a:cs typeface="Verdana" panose="020B0604030504040204" pitchFamily="34" charset="0"/>
                        </a:rPr>
                        <a:t>Dobrou atmosféru posiluje dodržování hodnot i respekt k neformálním aspektům organizační kultury (symboly, znaky, příběhy, apod.)</a:t>
                      </a:r>
                      <a:endParaRPr lang="cs-CZ" sz="1000" b="0" i="0" u="none" noProof="0" dirty="0">
                        <a:latin typeface="Verdana" panose="020B0604030504040204" pitchFamily="34" charset="0"/>
                        <a:ea typeface="Verdana" panose="020B0604030504040204" pitchFamily="34" charset="0"/>
                        <a:cs typeface="Verdana" panose="020B0604030504040204" pitchFamily="34" charset="0"/>
                      </a:endParaRPr>
                    </a:p>
                    <a:p>
                      <a:endParaRPr lang="cs-CZ" sz="1000" b="0" i="1" u="none" noProof="0" dirty="0">
                        <a:latin typeface="Verdana" panose="020B0604030504040204" pitchFamily="34" charset="0"/>
                        <a:ea typeface="Verdana" panose="020B0604030504040204" pitchFamily="34" charset="0"/>
                        <a:cs typeface="Verdana" panose="020B0604030504040204" pitchFamily="34" charset="0"/>
                      </a:endParaRPr>
                    </a:p>
                  </a:txBody>
                  <a:tcPr>
                    <a:lnT w="57150" cap="flat" cmpd="sng" algn="ctr">
                      <a:solidFill>
                        <a:srgbClr val="E68922"/>
                      </a:solidFill>
                      <a:prstDash val="solid"/>
                      <a:round/>
                      <a:headEnd type="none" w="med" len="med"/>
                      <a:tailEnd type="none" w="med" len="med"/>
                    </a:lnT>
                    <a:solidFill>
                      <a:schemeClr val="bg1"/>
                    </a:solidFill>
                  </a:tcPr>
                </a:tc>
                <a:tc vMerge="1">
                  <a:txBody>
                    <a:bodyPr/>
                    <a:lstStyle/>
                    <a:p>
                      <a:endParaRPr lang="nl-NL" sz="1000"/>
                    </a:p>
                  </a:txBody>
                  <a:tcPr>
                    <a:lnT w="28575" cap="flat" cmpd="sng" algn="ctr">
                      <a:solidFill>
                        <a:schemeClr val="accent1"/>
                      </a:solidFill>
                      <a:prstDash val="solid"/>
                      <a:round/>
                      <a:headEnd type="none" w="med" len="med"/>
                      <a:tailEnd type="none" w="med" len="med"/>
                    </a:lnT>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cs-CZ" sz="1000" i="0" dirty="0">
                          <a:latin typeface="Verdana" panose="020B0604030504040204" pitchFamily="34" charset="0"/>
                          <a:ea typeface="Verdana" panose="020B0604030504040204" pitchFamily="34" charset="0"/>
                          <a:cs typeface="Verdana" panose="020B0604030504040204" pitchFamily="34" charset="0"/>
                        </a:rPr>
                        <a:t>Jsme schopni pružně reagovat na vnější i vnitřní podněty. Optimalizací struktury, řízením rizik, efektivní kontrolou. </a:t>
                      </a:r>
                      <a:endParaRPr lang="cs-CZ" sz="1000" b="0" i="0" u="none" noProof="0" dirty="0">
                        <a:latin typeface="Verdana" panose="020B0604030504040204" pitchFamily="34" charset="0"/>
                        <a:ea typeface="Verdana" panose="020B0604030504040204" pitchFamily="34" charset="0"/>
                        <a:cs typeface="Verdana" panose="020B0604030504040204" pitchFamily="34" charset="0"/>
                      </a:endParaRPr>
                    </a:p>
                  </a:txBody>
                  <a:tcPr>
                    <a:lnT w="57150" cap="flat" cmpd="sng" algn="ctr">
                      <a:solidFill>
                        <a:srgbClr val="E68922"/>
                      </a:solidFill>
                      <a:prstDash val="solid"/>
                      <a:round/>
                      <a:headEnd type="none" w="med" len="med"/>
                      <a:tailEnd type="none" w="med" len="med"/>
                    </a:lnT>
                    <a:solidFill>
                      <a:schemeClr val="bg1"/>
                    </a:solidFill>
                  </a:tcPr>
                </a:tc>
                <a:extLst>
                  <a:ext uri="{0D108BD9-81ED-4DB2-BD59-A6C34878D82A}">
                    <a16:rowId xmlns:a16="http://schemas.microsoft.com/office/drawing/2014/main" val="10001"/>
                  </a:ext>
                </a:extLst>
              </a:tr>
              <a:tr h="342171">
                <a:tc>
                  <a:txBody>
                    <a:bodyPr/>
                    <a:lstStyle/>
                    <a:p>
                      <a:pPr marL="0" algn="ctr" defTabSz="1219170" rtl="0" eaLnBrk="1" latinLnBrk="0" hangingPunct="1"/>
                      <a:endParaRPr lang="cs-CZ" sz="1000" b="0" i="1" u="none" noProof="0" dirty="0">
                        <a:latin typeface="Verdana" panose="020B0604030504040204" pitchFamily="34" charset="0"/>
                        <a:ea typeface="Verdana" panose="020B0604030504040204" pitchFamily="34" charset="0"/>
                        <a:cs typeface="Verdana" panose="020B0604030504040204" pitchFamily="34" charset="0"/>
                      </a:endParaRPr>
                    </a:p>
                    <a:p>
                      <a:pPr marL="0" algn="ctr" defTabSz="1219170" rtl="0" eaLnBrk="1" latinLnBrk="0" hangingPunct="1"/>
                      <a:endParaRPr lang="cs-CZ" sz="1000" b="0" i="1" u="none" noProof="0" dirty="0">
                        <a:latin typeface="Verdana" panose="020B0604030504040204" pitchFamily="34" charset="0"/>
                        <a:ea typeface="Verdana" panose="020B0604030504040204" pitchFamily="34" charset="0"/>
                        <a:cs typeface="Verdana" panose="020B0604030504040204" pitchFamily="34" charset="0"/>
                      </a:endParaRPr>
                    </a:p>
                    <a:p>
                      <a:pPr marL="0" algn="l" defTabSz="1219170" rtl="0" eaLnBrk="1" latinLnBrk="0" hangingPunct="1"/>
                      <a:r>
                        <a:rPr lang="cs-CZ" sz="1000" b="1" i="1" u="none" noProof="0" dirty="0">
                          <a:latin typeface="Verdana" panose="020B0604030504040204" pitchFamily="34" charset="0"/>
                          <a:ea typeface="Verdana" panose="020B0604030504040204" pitchFamily="34" charset="0"/>
                          <a:cs typeface="Verdana" panose="020B0604030504040204" pitchFamily="34" charset="0"/>
                        </a:rPr>
                        <a:t>Opatření</a:t>
                      </a:r>
                      <a:endParaRPr lang="cs-CZ" sz="1000" b="1" i="1" u="none" kern="1200" noProof="0" dirty="0">
                        <a:solidFill>
                          <a:schemeClr val="dk1"/>
                        </a:solidFill>
                        <a:latin typeface="Verdana" panose="020B0604030504040204" pitchFamily="34" charset="0"/>
                        <a:ea typeface="Verdana" panose="020B0604030504040204" pitchFamily="34" charset="0"/>
                        <a:cs typeface="Verdana" panose="020B0604030504040204" pitchFamily="34" charset="0"/>
                      </a:endParaRPr>
                    </a:p>
                  </a:txBody>
                  <a:tcPr anchor="ctr">
                    <a:lnB w="12700" cap="flat" cmpd="sng" algn="ctr">
                      <a:solidFill>
                        <a:srgbClr val="7030A0"/>
                      </a:solidFill>
                      <a:prstDash val="solid"/>
                      <a:round/>
                      <a:headEnd type="none" w="med" len="med"/>
                      <a:tailEnd type="none" w="med" len="med"/>
                    </a:lnB>
                    <a:solidFill>
                      <a:schemeClr val="bg1"/>
                    </a:solidFill>
                  </a:tcPr>
                </a:tc>
                <a:tc rowSpan="2">
                  <a:txBody>
                    <a:bodyPr/>
                    <a:lstStyle/>
                    <a:p>
                      <a:pPr marL="0" algn="ctr" defTabSz="1219170" rtl="0" eaLnBrk="1" latinLnBrk="0" hangingPunct="1"/>
                      <a:endParaRPr lang="cs-CZ" sz="1000" b="0" i="1" u="none" kern="1200" noProof="0" dirty="0">
                        <a:solidFill>
                          <a:schemeClr val="dk1"/>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bg1"/>
                    </a:solidFill>
                  </a:tcPr>
                </a:tc>
                <a:tc>
                  <a:txBody>
                    <a:bodyPr/>
                    <a:lstStyle/>
                    <a:p>
                      <a:pPr marL="0" algn="ctr" defTabSz="1219170" rtl="0" eaLnBrk="1" latinLnBrk="0" hangingPunct="1"/>
                      <a:endParaRPr lang="cs-CZ" sz="1000" b="0" i="1" u="none" kern="1200" noProof="0" dirty="0">
                        <a:solidFill>
                          <a:schemeClr val="dk1"/>
                        </a:solidFill>
                        <a:latin typeface="Verdana" panose="020B0604030504040204" pitchFamily="34" charset="0"/>
                        <a:ea typeface="Verdana" panose="020B0604030504040204" pitchFamily="34" charset="0"/>
                        <a:cs typeface="Verdana" panose="020B0604030504040204" pitchFamily="34" charset="0"/>
                      </a:endParaRPr>
                    </a:p>
                    <a:p>
                      <a:pPr marL="0" algn="ctr" defTabSz="1219170" rtl="0" eaLnBrk="1" latinLnBrk="0" hangingPunct="1"/>
                      <a:endParaRPr lang="cs-CZ" sz="1000" b="0" i="1" u="none" kern="1200" noProof="0" dirty="0">
                        <a:solidFill>
                          <a:schemeClr val="dk1"/>
                        </a:solidFill>
                        <a:latin typeface="Verdana" panose="020B0604030504040204" pitchFamily="34" charset="0"/>
                        <a:ea typeface="Verdana" panose="020B0604030504040204" pitchFamily="34" charset="0"/>
                        <a:cs typeface="Verdana" panose="020B0604030504040204" pitchFamily="34" charset="0"/>
                      </a:endParaRPr>
                    </a:p>
                    <a:p>
                      <a:pPr marL="0" algn="l" defTabSz="1219170" rtl="0" eaLnBrk="1" latinLnBrk="0" hangingPunct="1"/>
                      <a:r>
                        <a:rPr lang="cs-CZ" sz="1000" b="1" i="1" u="none" kern="1200" noProof="0" dirty="0">
                          <a:solidFill>
                            <a:schemeClr val="dk1"/>
                          </a:solidFill>
                          <a:latin typeface="Verdana" panose="020B0604030504040204" pitchFamily="34" charset="0"/>
                          <a:ea typeface="Verdana" panose="020B0604030504040204" pitchFamily="34" charset="0"/>
                          <a:cs typeface="Verdana" panose="020B0604030504040204" pitchFamily="34" charset="0"/>
                        </a:rPr>
                        <a:t>Opatření</a:t>
                      </a:r>
                    </a:p>
                  </a:txBody>
                  <a:tcPr anchor="ctr">
                    <a:lnB w="12700" cap="flat" cmpd="sng" algn="ctr">
                      <a:solidFill>
                        <a:srgbClr val="7030A0"/>
                      </a:solidFill>
                      <a:prstDash val="solid"/>
                      <a:round/>
                      <a:headEnd type="none" w="med" len="med"/>
                      <a:tailEnd type="none" w="med" len="med"/>
                    </a:lnB>
                    <a:solidFill>
                      <a:schemeClr val="bg1"/>
                    </a:solidFill>
                  </a:tcPr>
                </a:tc>
                <a:tc rowSpan="2">
                  <a:txBody>
                    <a:bodyPr/>
                    <a:lstStyle/>
                    <a:p>
                      <a:pPr marL="0" algn="ctr" defTabSz="1219170" rtl="0" eaLnBrk="1" latinLnBrk="0" hangingPunct="1"/>
                      <a:endParaRPr lang="cs-CZ" sz="1000" b="0" i="1" u="none" kern="1200" noProof="0" dirty="0">
                        <a:solidFill>
                          <a:schemeClr val="dk1"/>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bg1"/>
                    </a:solidFill>
                  </a:tcPr>
                </a:tc>
                <a:tc>
                  <a:txBody>
                    <a:bodyPr/>
                    <a:lstStyle/>
                    <a:p>
                      <a:pPr marL="0" algn="ctr" defTabSz="1219170" rtl="0" eaLnBrk="1" latinLnBrk="0" hangingPunct="1"/>
                      <a:endParaRPr lang="cs-CZ" sz="1000" b="0" i="1" u="none" kern="1200" noProof="0" dirty="0">
                        <a:solidFill>
                          <a:schemeClr val="dk1"/>
                        </a:solidFill>
                        <a:latin typeface="Verdana" panose="020B0604030504040204" pitchFamily="34" charset="0"/>
                        <a:ea typeface="Verdana" panose="020B0604030504040204" pitchFamily="34" charset="0"/>
                        <a:cs typeface="Verdana" panose="020B0604030504040204" pitchFamily="34" charset="0"/>
                      </a:endParaRPr>
                    </a:p>
                    <a:p>
                      <a:pPr marL="0" algn="ctr" defTabSz="1219170" rtl="0" eaLnBrk="1" latinLnBrk="0" hangingPunct="1"/>
                      <a:endParaRPr lang="cs-CZ" sz="1000" b="0" i="1" u="none" kern="1200" noProof="0" dirty="0">
                        <a:solidFill>
                          <a:schemeClr val="dk1"/>
                        </a:solidFill>
                        <a:latin typeface="Verdana" panose="020B0604030504040204" pitchFamily="34" charset="0"/>
                        <a:ea typeface="Verdana" panose="020B0604030504040204" pitchFamily="34" charset="0"/>
                        <a:cs typeface="Verdana" panose="020B0604030504040204" pitchFamily="34" charset="0"/>
                      </a:endParaRPr>
                    </a:p>
                    <a:p>
                      <a:pPr algn="l"/>
                      <a:r>
                        <a:rPr lang="cs-CZ" sz="1000" b="1" i="1" u="none" noProof="0" dirty="0">
                          <a:latin typeface="Verdana" panose="020B0604030504040204" pitchFamily="34" charset="0"/>
                          <a:ea typeface="Verdana" panose="020B0604030504040204" pitchFamily="34" charset="0"/>
                          <a:cs typeface="Verdana" panose="020B0604030504040204" pitchFamily="34" charset="0"/>
                        </a:rPr>
                        <a:t>Opatření</a:t>
                      </a:r>
                    </a:p>
                  </a:txBody>
                  <a:tcPr anchor="ctr">
                    <a:lnB w="12700" cap="flat" cmpd="sng" algn="ctr">
                      <a:solidFill>
                        <a:srgbClr val="7030A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881941">
                <a:tc>
                  <a:txBody>
                    <a:bodyPr/>
                    <a:lstStyle/>
                    <a:p>
                      <a:pPr lvl="0"/>
                      <a:endParaRPr lang="cs-CZ" sz="1000" b="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p>
                      <a:pPr lvl="0"/>
                      <a:r>
                        <a:rPr lang="cs-CZ" sz="1000" b="1" kern="1200" dirty="0">
                          <a:solidFill>
                            <a:srgbClr val="7030A0"/>
                          </a:solidFill>
                          <a:effectLst/>
                          <a:latin typeface="Verdana" panose="020B0604030504040204" pitchFamily="34" charset="0"/>
                          <a:ea typeface="Verdana" panose="020B0604030504040204" pitchFamily="34" charset="0"/>
                          <a:cs typeface="Verdana" panose="020B0604030504040204" pitchFamily="34" charset="0"/>
                        </a:rPr>
                        <a:t>O2.4.1: Dobré vedení</a:t>
                      </a:r>
                    </a:p>
                    <a:p>
                      <a:r>
                        <a:rPr lang="cs-CZ" sz="1000" b="0" i="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Vedoucí jde vždy příkladem.</a:t>
                      </a:r>
                      <a:endParaRPr lang="cs-CZ" sz="1000" b="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p>
                      <a:pPr lvl="0"/>
                      <a:endParaRPr lang="cs-CZ" sz="1000" b="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p>
                      <a:pPr lvl="0"/>
                      <a:r>
                        <a:rPr lang="cs-CZ" sz="1000" b="1" kern="1200" dirty="0">
                          <a:solidFill>
                            <a:srgbClr val="7030A0"/>
                          </a:solidFill>
                          <a:effectLst/>
                          <a:latin typeface="Verdana" panose="020B0604030504040204" pitchFamily="34" charset="0"/>
                          <a:ea typeface="Verdana" panose="020B0604030504040204" pitchFamily="34" charset="0"/>
                          <a:cs typeface="Verdana" panose="020B0604030504040204" pitchFamily="34" charset="0"/>
                        </a:rPr>
                        <a:t>O2.4.2: Podmínky pro práci</a:t>
                      </a:r>
                    </a:p>
                    <a:p>
                      <a:r>
                        <a:rPr lang="cs-CZ" sz="1000" b="0" i="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Vytváříme co nejlepší podmínky pro práci.</a:t>
                      </a:r>
                      <a:endParaRPr lang="cs-CZ" sz="1000" b="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p>
                      <a:pPr lvl="0"/>
                      <a:endParaRPr lang="cs-CZ" sz="1000" b="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p>
                      <a:pPr lvl="0"/>
                      <a:r>
                        <a:rPr lang="cs-CZ" sz="1000" b="1" kern="1200" dirty="0">
                          <a:solidFill>
                            <a:srgbClr val="7030A0"/>
                          </a:solidFill>
                          <a:effectLst/>
                          <a:latin typeface="Verdana" panose="020B0604030504040204" pitchFamily="34" charset="0"/>
                          <a:ea typeface="Verdana" panose="020B0604030504040204" pitchFamily="34" charset="0"/>
                          <a:cs typeface="Verdana" panose="020B0604030504040204" pitchFamily="34" charset="0"/>
                        </a:rPr>
                        <a:t>O2.4.3: Respekt z zaměstnancům</a:t>
                      </a:r>
                    </a:p>
                    <a:p>
                      <a:r>
                        <a:rPr lang="cs-CZ" sz="1000" b="0" i="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Všichni patříme do týmu.</a:t>
                      </a:r>
                      <a:endParaRPr lang="cs-CZ" sz="1000" b="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p>
                      <a:endParaRPr lang="cs-CZ" sz="1000" b="0" i="1" u="none" noProof="0" dirty="0">
                        <a:latin typeface="Verdana" panose="020B0604030504040204" pitchFamily="34" charset="0"/>
                        <a:ea typeface="Verdana" panose="020B0604030504040204" pitchFamily="34" charset="0"/>
                        <a:cs typeface="Verdana" panose="020B0604030504040204" pitchFamily="34" charset="0"/>
                      </a:endParaRPr>
                    </a:p>
                  </a:txBody>
                  <a:tcPr>
                    <a:lnT w="12700" cap="flat" cmpd="sng" algn="ctr">
                      <a:solidFill>
                        <a:srgbClr val="7030A0"/>
                      </a:solidFill>
                      <a:prstDash val="solid"/>
                      <a:round/>
                      <a:headEnd type="none" w="med" len="med"/>
                      <a:tailEnd type="none" w="med" len="med"/>
                    </a:lnT>
                    <a:solidFill>
                      <a:schemeClr val="bg1"/>
                    </a:solidFill>
                  </a:tcPr>
                </a:tc>
                <a:tc vMerge="1">
                  <a:txBody>
                    <a:bodyPr/>
                    <a:lstStyle/>
                    <a:p>
                      <a:endParaRPr lang="nl-NL" sz="1000" dirty="0"/>
                    </a:p>
                  </a:txBody>
                  <a:tcPr>
                    <a:lnT w="28575" cap="flat" cmpd="sng" algn="ctr">
                      <a:solidFill>
                        <a:schemeClr val="accent1"/>
                      </a:solidFill>
                      <a:prstDash val="solid"/>
                      <a:round/>
                      <a:headEnd type="none" w="med" len="med"/>
                      <a:tailEnd type="none" w="med" len="med"/>
                    </a:lnT>
                  </a:tcPr>
                </a:tc>
                <a:tc>
                  <a:txBody>
                    <a:bodyPr/>
                    <a:lstStyle/>
                    <a:p>
                      <a:pPr lvl="0"/>
                      <a:endParaRPr lang="cs-CZ" sz="1000" b="1" kern="1200" dirty="0">
                        <a:solidFill>
                          <a:srgbClr val="7030A0"/>
                        </a:solidFill>
                        <a:effectLst/>
                        <a:latin typeface="Verdana" panose="020B0604030504040204" pitchFamily="34" charset="0"/>
                        <a:ea typeface="Verdana" panose="020B0604030504040204" pitchFamily="34" charset="0"/>
                        <a:cs typeface="Verdana" panose="020B0604030504040204" pitchFamily="34" charset="0"/>
                      </a:endParaRPr>
                    </a:p>
                    <a:p>
                      <a:pPr lvl="0"/>
                      <a:r>
                        <a:rPr lang="cs-CZ" sz="1000" b="1" kern="1200" dirty="0">
                          <a:solidFill>
                            <a:srgbClr val="7030A0"/>
                          </a:solidFill>
                          <a:effectLst/>
                          <a:latin typeface="Verdana" panose="020B0604030504040204" pitchFamily="34" charset="0"/>
                          <a:ea typeface="Verdana" panose="020B0604030504040204" pitchFamily="34" charset="0"/>
                          <a:cs typeface="Verdana" panose="020B0604030504040204" pitchFamily="34" charset="0"/>
                        </a:rPr>
                        <a:t>O2.5.1: Firemní kultura</a:t>
                      </a:r>
                    </a:p>
                    <a:p>
                      <a:r>
                        <a:rPr lang="cs-CZ" sz="1000" b="0" i="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Naše hodnoty a otevřená komunikace jsou základem firemní kultury.</a:t>
                      </a:r>
                      <a:endParaRPr lang="cs-CZ" sz="1000" b="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p>
                      <a:pPr lvl="0"/>
                      <a:endParaRPr lang="cs-CZ" sz="1000" b="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p>
                      <a:pPr lvl="0"/>
                      <a:r>
                        <a:rPr lang="cs-CZ" sz="1000" b="1" kern="1200" dirty="0">
                          <a:solidFill>
                            <a:srgbClr val="7030A0"/>
                          </a:solidFill>
                          <a:effectLst/>
                          <a:latin typeface="Verdana" panose="020B0604030504040204" pitchFamily="34" charset="0"/>
                          <a:ea typeface="Verdana" panose="020B0604030504040204" pitchFamily="34" charset="0"/>
                          <a:cs typeface="Verdana" panose="020B0604030504040204" pitchFamily="34" charset="0"/>
                        </a:rPr>
                        <a:t>O2.5.2: Pracovní prostředí</a:t>
                      </a:r>
                    </a:p>
                    <a:p>
                      <a:r>
                        <a:rPr lang="cs-CZ" sz="1000" b="0" i="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V příjemném prostředí se pracuje lépe.</a:t>
                      </a:r>
                      <a:endParaRPr lang="cs-CZ" sz="1000" b="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p>
                      <a:pPr lvl="0"/>
                      <a:endParaRPr lang="cs-CZ" sz="1000" b="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p>
                      <a:pPr lvl="0"/>
                      <a:r>
                        <a:rPr lang="cs-CZ" sz="1000" b="1" kern="1200" dirty="0">
                          <a:solidFill>
                            <a:srgbClr val="7030A0"/>
                          </a:solidFill>
                          <a:effectLst/>
                          <a:latin typeface="Verdana" panose="020B0604030504040204" pitchFamily="34" charset="0"/>
                          <a:ea typeface="Verdana" panose="020B0604030504040204" pitchFamily="34" charset="0"/>
                          <a:cs typeface="Verdana" panose="020B0604030504040204" pitchFamily="34" charset="0"/>
                        </a:rPr>
                        <a:t>O2.5.3: Neformální vztahy</a:t>
                      </a:r>
                    </a:p>
                    <a:p>
                      <a:r>
                        <a:rPr lang="cs-CZ" sz="1000" b="0" i="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Rádi se potkáváme i mimo domov.</a:t>
                      </a:r>
                      <a:endParaRPr lang="cs-CZ" sz="1000" b="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000" b="0" i="1" u="none" noProof="0" dirty="0">
                        <a:latin typeface="Verdana" panose="020B0604030504040204" pitchFamily="34" charset="0"/>
                        <a:ea typeface="Verdana" panose="020B0604030504040204" pitchFamily="34" charset="0"/>
                        <a:cs typeface="Verdana" panose="020B0604030504040204" pitchFamily="34" charset="0"/>
                      </a:endParaRPr>
                    </a:p>
                  </a:txBody>
                  <a:tcPr>
                    <a:lnT w="12700" cap="flat" cmpd="sng" algn="ctr">
                      <a:solidFill>
                        <a:srgbClr val="7030A0"/>
                      </a:solidFill>
                      <a:prstDash val="solid"/>
                      <a:round/>
                      <a:headEnd type="none" w="med" len="med"/>
                      <a:tailEnd type="none" w="med" len="med"/>
                    </a:lnT>
                    <a:solidFill>
                      <a:schemeClr val="bg1"/>
                    </a:solidFill>
                  </a:tcPr>
                </a:tc>
                <a:tc vMerge="1">
                  <a:txBody>
                    <a:bodyPr/>
                    <a:lstStyle/>
                    <a:p>
                      <a:endParaRPr lang="nl-NL" sz="1000" dirty="0"/>
                    </a:p>
                  </a:txBody>
                  <a:tcPr>
                    <a:lnT w="28575" cap="flat" cmpd="sng" algn="ctr">
                      <a:solidFill>
                        <a:schemeClr val="accent1"/>
                      </a:solidFill>
                      <a:prstDash val="solid"/>
                      <a:round/>
                      <a:headEnd type="none" w="med" len="med"/>
                      <a:tailEnd type="none" w="med" len="med"/>
                    </a:lnT>
                  </a:tcPr>
                </a:tc>
                <a:tc>
                  <a:txBody>
                    <a:bodyPr/>
                    <a:lstStyle/>
                    <a:p>
                      <a:pPr lvl="0"/>
                      <a:endParaRPr lang="cs-CZ" sz="1000" b="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p>
                      <a:pPr lvl="0"/>
                      <a:r>
                        <a:rPr lang="cs-CZ" sz="1000" b="1" kern="1200" dirty="0">
                          <a:solidFill>
                            <a:srgbClr val="7030A0"/>
                          </a:solidFill>
                          <a:effectLst/>
                          <a:latin typeface="Verdana" panose="020B0604030504040204" pitchFamily="34" charset="0"/>
                          <a:ea typeface="Verdana" panose="020B0604030504040204" pitchFamily="34" charset="0"/>
                          <a:cs typeface="Verdana" panose="020B0604030504040204" pitchFamily="34" charset="0"/>
                        </a:rPr>
                        <a:t>O2.6.1: Personalistika</a:t>
                      </a:r>
                    </a:p>
                    <a:p>
                      <a:r>
                        <a:rPr lang="cs-CZ" sz="1000" b="0" i="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Důsledně pracujeme s lidskými zdroji. </a:t>
                      </a:r>
                    </a:p>
                    <a:p>
                      <a:endParaRPr lang="cs-CZ" sz="1000" b="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p>
                      <a:pPr lvl="0"/>
                      <a:r>
                        <a:rPr lang="cs-CZ" sz="1000" b="1" kern="1200" dirty="0">
                          <a:solidFill>
                            <a:srgbClr val="7030A0"/>
                          </a:solidFill>
                          <a:effectLst/>
                          <a:latin typeface="Verdana" panose="020B0604030504040204" pitchFamily="34" charset="0"/>
                          <a:ea typeface="Verdana" panose="020B0604030504040204" pitchFamily="34" charset="0"/>
                          <a:cs typeface="Verdana" panose="020B0604030504040204" pitchFamily="34" charset="0"/>
                        </a:rPr>
                        <a:t>O2.6.2: Provozní optimalizace</a:t>
                      </a:r>
                    </a:p>
                    <a:p>
                      <a:r>
                        <a:rPr lang="cs-CZ" sz="1000" b="0" i="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Zajištujeme prostředky a plánujeme kapacity. </a:t>
                      </a:r>
                      <a:endParaRPr lang="cs-CZ" sz="1000" b="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p>
                      <a:endParaRPr lang="cs-CZ" sz="1000" b="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p>
                      <a:r>
                        <a:rPr lang="cs-CZ" sz="1000" b="1" kern="1200" dirty="0">
                          <a:solidFill>
                            <a:srgbClr val="7030A0"/>
                          </a:solidFill>
                          <a:effectLst/>
                          <a:latin typeface="Verdana" panose="020B0604030504040204" pitchFamily="34" charset="0"/>
                          <a:ea typeface="Verdana" panose="020B0604030504040204" pitchFamily="34" charset="0"/>
                          <a:cs typeface="Verdana" panose="020B0604030504040204" pitchFamily="34" charset="0"/>
                        </a:rPr>
                        <a:t>O2.6.3: Kontrola a řízení rizik</a:t>
                      </a:r>
                    </a:p>
                    <a:p>
                      <a:r>
                        <a:rPr lang="cs-CZ" sz="1000" b="0" i="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Kontrolu vnímáme jako prevenci a ochranu před riziky.</a:t>
                      </a:r>
                      <a:endParaRPr lang="cs-CZ" sz="1000" b="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p>
                      <a:endParaRPr lang="cs-CZ" sz="1800" b="1" kern="1200" dirty="0">
                        <a:solidFill>
                          <a:schemeClr val="dk1"/>
                        </a:solidFill>
                        <a:effectLst/>
                        <a:latin typeface="+mn-lt"/>
                        <a:ea typeface="+mn-ea"/>
                        <a:cs typeface="+mn-cs"/>
                      </a:endParaRPr>
                    </a:p>
                  </a:txBody>
                  <a:tcPr>
                    <a:lnT w="12700" cap="flat" cmpd="sng" algn="ctr">
                      <a:solidFill>
                        <a:srgbClr val="7030A0"/>
                      </a:solidFill>
                      <a:prstDash val="solid"/>
                      <a:round/>
                      <a:headEnd type="none" w="med" len="med"/>
                      <a:tailEnd type="none" w="med" len="med"/>
                    </a:lnT>
                    <a:solidFill>
                      <a:schemeClr val="bg1"/>
                    </a:solidFill>
                  </a:tcPr>
                </a:tc>
                <a:extLst>
                  <a:ext uri="{0D108BD9-81ED-4DB2-BD59-A6C34878D82A}">
                    <a16:rowId xmlns:a16="http://schemas.microsoft.com/office/drawing/2014/main" val="10003"/>
                  </a:ext>
                </a:extLst>
              </a:tr>
            </a:tbl>
          </a:graphicData>
        </a:graphic>
      </p:graphicFrame>
      <p:sp>
        <p:nvSpPr>
          <p:cNvPr id="16" name="Šestiúhelník 15">
            <a:extLst>
              <a:ext uri="{FF2B5EF4-FFF2-40B4-BE49-F238E27FC236}">
                <a16:creationId xmlns:a16="http://schemas.microsoft.com/office/drawing/2014/main" id="{EC3B25F4-7CE4-834D-91B6-421E9628801C}"/>
              </a:ext>
            </a:extLst>
          </p:cNvPr>
          <p:cNvSpPr/>
          <p:nvPr/>
        </p:nvSpPr>
        <p:spPr>
          <a:xfrm rot="5400000">
            <a:off x="11734801" y="864020"/>
            <a:ext cx="914397" cy="923085"/>
          </a:xfrm>
          <a:prstGeom prst="hexagon">
            <a:avLst/>
          </a:prstGeom>
          <a:solidFill>
            <a:srgbClr val="E689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Obdélník 17">
            <a:extLst>
              <a:ext uri="{FF2B5EF4-FFF2-40B4-BE49-F238E27FC236}">
                <a16:creationId xmlns:a16="http://schemas.microsoft.com/office/drawing/2014/main" id="{1D86D3B8-0FD9-C94A-B2E9-B323C79DB817}"/>
              </a:ext>
            </a:extLst>
          </p:cNvPr>
          <p:cNvSpPr/>
          <p:nvPr/>
        </p:nvSpPr>
        <p:spPr>
          <a:xfrm rot="16200000">
            <a:off x="-3167088" y="3106666"/>
            <a:ext cx="6801899" cy="253531"/>
          </a:xfrm>
          <a:prstGeom prst="rect">
            <a:avLst/>
          </a:prstGeom>
        </p:spPr>
        <p:txBody>
          <a:bodyPr wrap="square">
            <a:spAutoFit/>
          </a:bodyPr>
          <a:lstStyle/>
          <a:p>
            <a:pPr>
              <a:lnSpc>
                <a:spcPct val="110000"/>
              </a:lnSpc>
              <a:spcBef>
                <a:spcPts val="400"/>
              </a:spcBef>
            </a:pPr>
            <a:r>
              <a:rPr lang="cs-CZ" sz="1050" dirty="0">
                <a:latin typeface="Verdana" panose="020B0604030504040204" pitchFamily="34" charset="0"/>
                <a:ea typeface="Verdana" panose="020B0604030504040204" pitchFamily="34" charset="0"/>
                <a:cs typeface="Verdana" panose="020B0604030504040204" pitchFamily="34" charset="0"/>
              </a:rPr>
              <a:t>poslání / vize / strategické cíle / </a:t>
            </a:r>
            <a:r>
              <a:rPr lang="cs-CZ" sz="1050" b="1" dirty="0">
                <a:solidFill>
                  <a:srgbClr val="E68922"/>
                </a:solidFill>
                <a:latin typeface="Verdana" panose="020B0604030504040204" pitchFamily="34" charset="0"/>
                <a:ea typeface="Verdana" panose="020B0604030504040204" pitchFamily="34" charset="0"/>
                <a:cs typeface="Verdana" panose="020B0604030504040204" pitchFamily="34" charset="0"/>
              </a:rPr>
              <a:t>priority</a:t>
            </a:r>
            <a:r>
              <a:rPr lang="cs-CZ" sz="1050" b="1" dirty="0">
                <a:solidFill>
                  <a:srgbClr val="53B0AE"/>
                </a:solidFill>
                <a:latin typeface="Verdana" panose="020B0604030504040204" pitchFamily="34" charset="0"/>
                <a:ea typeface="Verdana" panose="020B0604030504040204" pitchFamily="34" charset="0"/>
                <a:cs typeface="Verdana" panose="020B0604030504040204" pitchFamily="34" charset="0"/>
              </a:rPr>
              <a:t> </a:t>
            </a:r>
            <a:r>
              <a:rPr lang="cs-CZ" sz="1050" b="1" dirty="0">
                <a:solidFill>
                  <a:srgbClr val="E68922"/>
                </a:solidFill>
                <a:latin typeface="Verdana" panose="020B0604030504040204" pitchFamily="34" charset="0"/>
                <a:ea typeface="Verdana" panose="020B0604030504040204" pitchFamily="34" charset="0"/>
                <a:cs typeface="Verdana" panose="020B0604030504040204" pitchFamily="34" charset="0"/>
              </a:rPr>
              <a:t>/</a:t>
            </a:r>
            <a:r>
              <a:rPr lang="cs-CZ" sz="1050" b="1" dirty="0">
                <a:solidFill>
                  <a:srgbClr val="53B0AE"/>
                </a:solidFill>
                <a:latin typeface="Verdana" panose="020B0604030504040204" pitchFamily="34" charset="0"/>
                <a:ea typeface="Verdana" panose="020B0604030504040204" pitchFamily="34" charset="0"/>
                <a:cs typeface="Verdana" panose="020B0604030504040204" pitchFamily="34" charset="0"/>
              </a:rPr>
              <a:t> </a:t>
            </a:r>
            <a:r>
              <a:rPr lang="cs-CZ" sz="1050" b="1" dirty="0">
                <a:solidFill>
                  <a:srgbClr val="7030A0"/>
                </a:solidFill>
                <a:latin typeface="Verdana" panose="020B0604030504040204" pitchFamily="34" charset="0"/>
                <a:ea typeface="Verdana" panose="020B0604030504040204" pitchFamily="34" charset="0"/>
                <a:cs typeface="Verdana" panose="020B0604030504040204" pitchFamily="34" charset="0"/>
              </a:rPr>
              <a:t>opatření</a:t>
            </a:r>
            <a:r>
              <a:rPr lang="cs-CZ" sz="1050" b="1" dirty="0">
                <a:solidFill>
                  <a:srgbClr val="53B0AE"/>
                </a:solidFill>
                <a:latin typeface="Verdana" panose="020B0604030504040204" pitchFamily="34" charset="0"/>
                <a:ea typeface="Verdana" panose="020B0604030504040204" pitchFamily="34" charset="0"/>
                <a:cs typeface="Verdana" panose="020B0604030504040204" pitchFamily="34" charset="0"/>
              </a:rPr>
              <a:t> </a:t>
            </a:r>
            <a:r>
              <a:rPr lang="cs-CZ" sz="1050" dirty="0">
                <a:latin typeface="Verdana" panose="020B0604030504040204" pitchFamily="34" charset="0"/>
                <a:ea typeface="Verdana" panose="020B0604030504040204" pitchFamily="34" charset="0"/>
                <a:cs typeface="Verdana" panose="020B0604030504040204" pitchFamily="34" charset="0"/>
              </a:rPr>
              <a:t>/ implementace / akční plán / kontrola</a:t>
            </a:r>
          </a:p>
        </p:txBody>
      </p:sp>
      <p:pic>
        <p:nvPicPr>
          <p:cNvPr id="3" name="Obrázek 2" descr="Obsah obrázku exteriér, židle, stůl, dřevěné&#10;&#10;Popis byl vytvořen automaticky">
            <a:extLst>
              <a:ext uri="{FF2B5EF4-FFF2-40B4-BE49-F238E27FC236}">
                <a16:creationId xmlns:a16="http://schemas.microsoft.com/office/drawing/2014/main" id="{0D76BFE8-BC70-AF48-A882-BB5602D1D3D2}"/>
              </a:ext>
            </a:extLst>
          </p:cNvPr>
          <p:cNvPicPr>
            <a:picLocks noChangeAspect="1"/>
          </p:cNvPicPr>
          <p:nvPr/>
        </p:nvPicPr>
        <p:blipFill>
          <a:blip r:embed="rId2"/>
          <a:stretch>
            <a:fillRect/>
          </a:stretch>
        </p:blipFill>
        <p:spPr>
          <a:xfrm>
            <a:off x="4588735" y="2793827"/>
            <a:ext cx="2442097" cy="1586979"/>
          </a:xfrm>
          <a:prstGeom prst="rect">
            <a:avLst/>
          </a:prstGeom>
        </p:spPr>
      </p:pic>
      <p:pic>
        <p:nvPicPr>
          <p:cNvPr id="6" name="Obrázek 5" descr="Obsah obrázku kreslení&#10;&#10;Popis byl vytvořen automaticky">
            <a:extLst>
              <a:ext uri="{FF2B5EF4-FFF2-40B4-BE49-F238E27FC236}">
                <a16:creationId xmlns:a16="http://schemas.microsoft.com/office/drawing/2014/main" id="{94DB1B38-3CBE-184E-AB80-292AE20F837E}"/>
              </a:ext>
            </a:extLst>
          </p:cNvPr>
          <p:cNvPicPr>
            <a:picLocks noChangeAspect="1"/>
          </p:cNvPicPr>
          <p:nvPr/>
        </p:nvPicPr>
        <p:blipFill>
          <a:blip r:embed="rId3"/>
          <a:stretch>
            <a:fillRect/>
          </a:stretch>
        </p:blipFill>
        <p:spPr>
          <a:xfrm>
            <a:off x="1049061" y="2666784"/>
            <a:ext cx="2442096" cy="1758891"/>
          </a:xfrm>
          <a:prstGeom prst="rect">
            <a:avLst/>
          </a:prstGeom>
        </p:spPr>
      </p:pic>
      <p:pic>
        <p:nvPicPr>
          <p:cNvPr id="9" name="Obrázek 8" descr="Obsah obrázku osoba, držení, ruka, hledání&#10;&#10;Popis byl vytvořen automaticky">
            <a:extLst>
              <a:ext uri="{FF2B5EF4-FFF2-40B4-BE49-F238E27FC236}">
                <a16:creationId xmlns:a16="http://schemas.microsoft.com/office/drawing/2014/main" id="{9434E935-BB9F-E74F-A40D-67A4B0AA4AFE}"/>
              </a:ext>
            </a:extLst>
          </p:cNvPr>
          <p:cNvPicPr>
            <a:picLocks noChangeAspect="1"/>
          </p:cNvPicPr>
          <p:nvPr/>
        </p:nvPicPr>
        <p:blipFill>
          <a:blip r:embed="rId4"/>
          <a:stretch>
            <a:fillRect/>
          </a:stretch>
        </p:blipFill>
        <p:spPr>
          <a:xfrm>
            <a:off x="7929439" y="2728060"/>
            <a:ext cx="2442096" cy="1718512"/>
          </a:xfrm>
          <a:prstGeom prst="rect">
            <a:avLst/>
          </a:prstGeom>
        </p:spPr>
      </p:pic>
      <p:sp>
        <p:nvSpPr>
          <p:cNvPr id="19" name="Zástupný symbol pro číslo snímku 5">
            <a:extLst>
              <a:ext uri="{FF2B5EF4-FFF2-40B4-BE49-F238E27FC236}">
                <a16:creationId xmlns:a16="http://schemas.microsoft.com/office/drawing/2014/main" id="{50B01EBF-48AD-294A-AE12-4172EE98179C}"/>
              </a:ext>
            </a:extLst>
          </p:cNvPr>
          <p:cNvSpPr>
            <a:spLocks noGrp="1"/>
          </p:cNvSpPr>
          <p:nvPr>
            <p:ph type="sldNum" sz="quarter" idx="12"/>
          </p:nvPr>
        </p:nvSpPr>
        <p:spPr>
          <a:xfrm>
            <a:off x="9359900" y="6437559"/>
            <a:ext cx="2743200" cy="365125"/>
          </a:xfrm>
        </p:spPr>
        <p:txBody>
          <a:bodyPr/>
          <a:lstStyle/>
          <a:p>
            <a:r>
              <a:rPr lang="cs-CZ" sz="900" dirty="0">
                <a:latin typeface="Verdana" panose="020B0604030504040204" pitchFamily="34" charset="0"/>
                <a:ea typeface="Verdana" panose="020B0604030504040204" pitchFamily="34" charset="0"/>
                <a:cs typeface="Verdana" panose="020B0604030504040204" pitchFamily="34" charset="0"/>
              </a:rPr>
              <a:t>strana </a:t>
            </a:r>
            <a:fld id="{7F3A1C11-3275-2F49-8982-63B8B988770C}" type="slidenum">
              <a:rPr lang="cs-CZ" sz="900" smtClean="0">
                <a:latin typeface="Verdana" panose="020B0604030504040204" pitchFamily="34" charset="0"/>
                <a:ea typeface="Verdana" panose="020B0604030504040204" pitchFamily="34" charset="0"/>
                <a:cs typeface="Verdana" panose="020B0604030504040204" pitchFamily="34" charset="0"/>
              </a:rPr>
              <a:t>9</a:t>
            </a:fld>
            <a:endParaRPr lang="cs-CZ" sz="900" dirty="0">
              <a:latin typeface="Verdana" panose="020B0604030504040204" pitchFamily="34" charset="0"/>
              <a:ea typeface="Verdana" panose="020B0604030504040204" pitchFamily="34" charset="0"/>
              <a:cs typeface="Verdana" panose="020B0604030504040204" pitchFamily="34" charset="0"/>
            </a:endParaRPr>
          </a:p>
        </p:txBody>
      </p:sp>
      <p:sp>
        <p:nvSpPr>
          <p:cNvPr id="11" name="Obdélník 10">
            <a:extLst>
              <a:ext uri="{FF2B5EF4-FFF2-40B4-BE49-F238E27FC236}">
                <a16:creationId xmlns:a16="http://schemas.microsoft.com/office/drawing/2014/main" id="{0B33FE19-C3DF-E343-BC0E-ECB0B072FCC8}"/>
              </a:ext>
            </a:extLst>
          </p:cNvPr>
          <p:cNvSpPr/>
          <p:nvPr/>
        </p:nvSpPr>
        <p:spPr>
          <a:xfrm>
            <a:off x="852488" y="942772"/>
            <a:ext cx="10193818" cy="523220"/>
          </a:xfrm>
          <a:prstGeom prst="rect">
            <a:avLst/>
          </a:prstGeom>
        </p:spPr>
        <p:txBody>
          <a:bodyPr wrap="square">
            <a:spAutoFit/>
          </a:bodyPr>
          <a:lstStyle/>
          <a:p>
            <a:pPr algn="just"/>
            <a:r>
              <a:rPr lang="cs-CZ" sz="1400" i="1" spc="70" dirty="0">
                <a:latin typeface="Verdana" panose="020B0604030504040204" pitchFamily="34" charset="0"/>
                <a:ea typeface="Verdana" panose="020B0604030504040204" pitchFamily="34" charset="0"/>
                <a:cs typeface="Verdana" panose="020B0604030504040204" pitchFamily="34" charset="0"/>
              </a:rPr>
              <a:t>Cílem je posilovat význam lidského kapitálu, jako hlavního faktoru rozvoje organizace. A to v rámci komplexního programu zaměřeného na získávání, adaptaci a rozvoj lidských zdrojů.</a:t>
            </a:r>
          </a:p>
        </p:txBody>
      </p:sp>
    </p:spTree>
    <p:extLst>
      <p:ext uri="{BB962C8B-B14F-4D97-AF65-F5344CB8AC3E}">
        <p14:creationId xmlns:p14="http://schemas.microsoft.com/office/powerpoint/2010/main" val="2137728959"/>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10906</TotalTime>
  <Words>2590</Words>
  <Application>Microsoft Office PowerPoint</Application>
  <PresentationFormat>Širokoúhlá obrazovka</PresentationFormat>
  <Paragraphs>533</Paragraphs>
  <Slides>14</Slides>
  <Notes>4</Notes>
  <HiddenSlides>0</HiddenSlides>
  <MMClips>0</MMClips>
  <ScaleCrop>false</ScaleCrop>
  <HeadingPairs>
    <vt:vector size="6" baseType="variant">
      <vt:variant>
        <vt:lpstr>Použitá písma</vt:lpstr>
      </vt:variant>
      <vt:variant>
        <vt:i4>8</vt:i4>
      </vt:variant>
      <vt:variant>
        <vt:lpstr>Motiv</vt:lpstr>
      </vt:variant>
      <vt:variant>
        <vt:i4>1</vt:i4>
      </vt:variant>
      <vt:variant>
        <vt:lpstr>Nadpisy snímků</vt:lpstr>
      </vt:variant>
      <vt:variant>
        <vt:i4>14</vt:i4>
      </vt:variant>
    </vt:vector>
  </HeadingPairs>
  <TitlesOfParts>
    <vt:vector size="23" baseType="lpstr">
      <vt:lpstr>Apple Chancery</vt:lpstr>
      <vt:lpstr>Arial</vt:lpstr>
      <vt:lpstr>Calibri</vt:lpstr>
      <vt:lpstr>Calibri Light</vt:lpstr>
      <vt:lpstr>Times New Roman</vt:lpstr>
      <vt:lpstr>Verdana</vt:lpstr>
      <vt:lpstr>Verdana Pro</vt:lpstr>
      <vt:lpstr>Wingdings 2</vt:lpstr>
      <vt:lpstr>Motiv Office</vt:lpstr>
      <vt:lpstr>Prezentace aplikace PowerPoint</vt:lpstr>
      <vt:lpstr>Obsah</vt:lpstr>
      <vt:lpstr>Prezentace aplikace PowerPoint</vt:lpstr>
      <vt:lpstr>Poslání, vize, hodnoty</vt:lpstr>
      <vt:lpstr>Strategické cíle</vt:lpstr>
      <vt:lpstr>C1: Moderní organizace – PRIORITY (1/2)</vt:lpstr>
      <vt:lpstr>C1: Moderní organizace – PRIORITY (2/2)</vt:lpstr>
      <vt:lpstr>C2: Profesionální zaměstnanec– PRIORITY (1/2)</vt:lpstr>
      <vt:lpstr>C2: Profesionální zaměstnanec– PRIORITY (2/2)</vt:lpstr>
      <vt:lpstr>C3: Spokojený klient– PRIORITY (1/2)</vt:lpstr>
      <vt:lpstr>C3: Spokojený klient– PRIORITY (2/2)</vt:lpstr>
      <vt:lpstr>Prezentace aplikace PowerPoint</vt:lpstr>
      <vt:lpstr>Akční plán a kontrola </vt:lpstr>
      <vt:lpstr>Prezentace aplikace PowerPoint</vt:lpstr>
    </vt:vector>
  </TitlesOfParts>
  <Manager/>
  <Company>AQE advisors, a.s.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subject/>
  <dc:creator>Jan Havranek</dc:creator>
  <cp:keywords/>
  <dc:description/>
  <cp:lastModifiedBy>Schrek Vítězslav</cp:lastModifiedBy>
  <cp:revision>124</cp:revision>
  <dcterms:created xsi:type="dcterms:W3CDTF">2019-11-23T10:45:03Z</dcterms:created>
  <dcterms:modified xsi:type="dcterms:W3CDTF">2020-07-03T10:45:46Z</dcterms:modified>
  <cp:category/>
</cp:coreProperties>
</file>